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354" r:id="rId5"/>
    <p:sldId id="261" r:id="rId6"/>
    <p:sldId id="262" r:id="rId7"/>
    <p:sldId id="263" r:id="rId8"/>
    <p:sldId id="331" r:id="rId9"/>
    <p:sldId id="346" r:id="rId10"/>
    <p:sldId id="347" r:id="rId11"/>
    <p:sldId id="348" r:id="rId12"/>
    <p:sldId id="350" r:id="rId13"/>
    <p:sldId id="330" r:id="rId14"/>
    <p:sldId id="314" r:id="rId15"/>
    <p:sldId id="315" r:id="rId16"/>
    <p:sldId id="316" r:id="rId17"/>
    <p:sldId id="376" r:id="rId18"/>
    <p:sldId id="317" r:id="rId19"/>
    <p:sldId id="327" r:id="rId20"/>
    <p:sldId id="349" r:id="rId21"/>
    <p:sldId id="318" r:id="rId22"/>
    <p:sldId id="351" r:id="rId23"/>
    <p:sldId id="320" r:id="rId24"/>
    <p:sldId id="352" r:id="rId25"/>
    <p:sldId id="353" r:id="rId26"/>
    <p:sldId id="321" r:id="rId27"/>
    <p:sldId id="371" r:id="rId28"/>
    <p:sldId id="264" r:id="rId29"/>
    <p:sldId id="323" r:id="rId30"/>
    <p:sldId id="355" r:id="rId31"/>
    <p:sldId id="356" r:id="rId32"/>
    <p:sldId id="357" r:id="rId33"/>
    <p:sldId id="373" r:id="rId34"/>
    <p:sldId id="374" r:id="rId35"/>
    <p:sldId id="265" r:id="rId36"/>
    <p:sldId id="329" r:id="rId37"/>
    <p:sldId id="358" r:id="rId38"/>
    <p:sldId id="284" r:id="rId39"/>
    <p:sldId id="266" r:id="rId40"/>
    <p:sldId id="307" r:id="rId41"/>
    <p:sldId id="308" r:id="rId42"/>
    <p:sldId id="309" r:id="rId43"/>
    <p:sldId id="311" r:id="rId44"/>
    <p:sldId id="340" r:id="rId45"/>
    <p:sldId id="377" r:id="rId46"/>
    <p:sldId id="378" r:id="rId47"/>
    <p:sldId id="341" r:id="rId48"/>
    <p:sldId id="342" r:id="rId49"/>
    <p:sldId id="343" r:id="rId50"/>
    <p:sldId id="381" r:id="rId51"/>
    <p:sldId id="382" r:id="rId52"/>
    <p:sldId id="383" r:id="rId53"/>
    <p:sldId id="384" r:id="rId54"/>
    <p:sldId id="270" r:id="rId55"/>
    <p:sldId id="359" r:id="rId56"/>
    <p:sldId id="360" r:id="rId57"/>
    <p:sldId id="361" r:id="rId58"/>
    <p:sldId id="362" r:id="rId59"/>
    <p:sldId id="363" r:id="rId60"/>
    <p:sldId id="364" r:id="rId61"/>
    <p:sldId id="365" r:id="rId62"/>
    <p:sldId id="366" r:id="rId63"/>
    <p:sldId id="367" r:id="rId64"/>
    <p:sldId id="368" r:id="rId65"/>
    <p:sldId id="369" r:id="rId66"/>
    <p:sldId id="271" r:id="rId67"/>
    <p:sldId id="273" r:id="rId68"/>
    <p:sldId id="335" r:id="rId69"/>
    <p:sldId id="372" r:id="rId70"/>
    <p:sldId id="336" r:id="rId71"/>
    <p:sldId id="370" r:id="rId72"/>
    <p:sldId id="337" r:id="rId73"/>
    <p:sldId id="338" r:id="rId74"/>
    <p:sldId id="276" r:id="rId75"/>
    <p:sldId id="280" r:id="rId76"/>
    <p:sldId id="279" r:id="rId77"/>
    <p:sldId id="278" r:id="rId78"/>
    <p:sldId id="281" r:id="rId79"/>
    <p:sldId id="282" r:id="rId80"/>
    <p:sldId id="257" r:id="rId81"/>
    <p:sldId id="272" r:id="rId82"/>
    <p:sldId id="283" r:id="rId83"/>
    <p:sldId id="379" r:id="rId84"/>
    <p:sldId id="380" r:id="rId85"/>
    <p:sldId id="334" r:id="rId86"/>
    <p:sldId id="375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9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/>
              <a:t>05/06/23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9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1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KADIN SAĞLIĞININ ÖNEMİ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Prof.Dr</a:t>
            </a:r>
            <a:r>
              <a:rPr lang="en-US" dirty="0" smtClean="0"/>
              <a:t> Ayşe Filiz </a:t>
            </a:r>
            <a:r>
              <a:rPr lang="en-US" dirty="0" err="1" smtClean="0"/>
              <a:t>Yavuz</a:t>
            </a:r>
            <a:endParaRPr lang="en-US" dirty="0" smtClean="0"/>
          </a:p>
          <a:p>
            <a:r>
              <a:rPr lang="en-US" dirty="0" smtClean="0"/>
              <a:t>ANKARA</a:t>
            </a:r>
          </a:p>
          <a:p>
            <a:r>
              <a:rPr lang="en-US" dirty="0" err="1" smtClean="0"/>
              <a:t>Yıldırım</a:t>
            </a:r>
            <a:r>
              <a:rPr lang="en-US" dirty="0" smtClean="0"/>
              <a:t> </a:t>
            </a:r>
            <a:r>
              <a:rPr lang="en-US" dirty="0" err="1" smtClean="0"/>
              <a:t>Bayezit</a:t>
            </a:r>
            <a:r>
              <a:rPr lang="en-US" dirty="0" smtClean="0"/>
              <a:t> </a:t>
            </a:r>
            <a:r>
              <a:rPr lang="en-US" dirty="0" err="1" smtClean="0"/>
              <a:t>Üniversitesi</a:t>
            </a:r>
            <a:r>
              <a:rPr lang="en-US" dirty="0" smtClean="0"/>
              <a:t> Tıp </a:t>
            </a:r>
            <a:r>
              <a:rPr lang="en-US" dirty="0" err="1" smtClean="0"/>
              <a:t>Fakültesi</a:t>
            </a:r>
            <a:endParaRPr lang="en-US" dirty="0" smtClean="0"/>
          </a:p>
          <a:p>
            <a:r>
              <a:rPr lang="en-US" dirty="0" smtClean="0"/>
              <a:t>BİŞKEK </a:t>
            </a:r>
            <a:r>
              <a:rPr lang="en-US" dirty="0" err="1" smtClean="0"/>
              <a:t>Manas</a:t>
            </a:r>
            <a:r>
              <a:rPr lang="en-US" dirty="0" smtClean="0"/>
              <a:t> </a:t>
            </a:r>
            <a:r>
              <a:rPr lang="en-US" dirty="0" err="1" smtClean="0"/>
              <a:t>Üniversitesi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Haziran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20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MIKROBIYOM </a:t>
            </a:r>
            <a:r>
              <a:rPr lang="en-US" dirty="0" err="1"/>
              <a:t>insanların</a:t>
            </a:r>
            <a:r>
              <a:rPr lang="en-US" dirty="0"/>
              <a:t> </a:t>
            </a:r>
            <a:r>
              <a:rPr lang="en-US" dirty="0" err="1"/>
              <a:t>genetik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yüzde</a:t>
            </a:r>
            <a:r>
              <a:rPr lang="en-US" dirty="0"/>
              <a:t> 99,9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olmasına</a:t>
            </a:r>
            <a:r>
              <a:rPr lang="en-US" dirty="0"/>
              <a:t> </a:t>
            </a:r>
            <a:r>
              <a:rPr lang="en-US" dirty="0" err="1" smtClean="0"/>
              <a:t>karsın</a:t>
            </a:r>
            <a:r>
              <a:rPr lang="en-US" dirty="0"/>
              <a:t>, </a:t>
            </a:r>
            <a:r>
              <a:rPr lang="en-US" dirty="0" err="1" smtClean="0"/>
              <a:t>bağırsaktaki</a:t>
            </a:r>
            <a:r>
              <a:rPr lang="en-US" dirty="0" smtClean="0"/>
              <a:t> </a:t>
            </a:r>
            <a:r>
              <a:rPr lang="en-US" dirty="0" err="1"/>
              <a:t>mikroorganizma</a:t>
            </a:r>
            <a:r>
              <a:rPr lang="en-US" dirty="0"/>
              <a:t> </a:t>
            </a:r>
            <a:r>
              <a:rPr lang="en-US" dirty="0" err="1" smtClean="0"/>
              <a:t>dağılımı</a:t>
            </a:r>
            <a:r>
              <a:rPr lang="en-US" dirty="0" smtClean="0"/>
              <a:t> </a:t>
            </a:r>
            <a:r>
              <a:rPr lang="en-US" dirty="0" err="1"/>
              <a:t>tamamen</a:t>
            </a:r>
            <a:r>
              <a:rPr lang="en-US" dirty="0"/>
              <a:t> </a:t>
            </a:r>
            <a:r>
              <a:rPr lang="en-US" dirty="0" err="1"/>
              <a:t>farklılık</a:t>
            </a:r>
            <a:r>
              <a:rPr lang="en-US" dirty="0"/>
              <a:t> </a:t>
            </a:r>
            <a:r>
              <a:rPr lang="en-US" dirty="0" err="1"/>
              <a:t>gösterir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insanların</a:t>
            </a:r>
            <a:r>
              <a:rPr lang="en-US" dirty="0"/>
              <a:t> </a:t>
            </a:r>
            <a:r>
              <a:rPr lang="en-US" dirty="0" err="1" smtClean="0"/>
              <a:t>saglık</a:t>
            </a:r>
            <a:r>
              <a:rPr lang="en-US" dirty="0" smtClean="0"/>
              <a:t> </a:t>
            </a:r>
            <a:r>
              <a:rPr lang="en-US" dirty="0" err="1"/>
              <a:t>durumlarındaki</a:t>
            </a:r>
            <a:r>
              <a:rPr lang="en-US" dirty="0"/>
              <a:t> </a:t>
            </a:r>
            <a:r>
              <a:rPr lang="en-US" dirty="0" err="1" smtClean="0"/>
              <a:t>çeşitliliğin</a:t>
            </a:r>
            <a:r>
              <a:rPr lang="en-US" dirty="0" smtClean="0"/>
              <a:t> </a:t>
            </a:r>
            <a:r>
              <a:rPr lang="en-US" dirty="0" err="1"/>
              <a:t>temelini</a:t>
            </a:r>
            <a:r>
              <a:rPr lang="en-US" dirty="0"/>
              <a:t> </a:t>
            </a:r>
            <a:r>
              <a:rPr lang="en-US" dirty="0" err="1" smtClean="0"/>
              <a:t>olusturur</a:t>
            </a:r>
            <a:r>
              <a:rPr lang="en-US" dirty="0"/>
              <a:t>. </a:t>
            </a:r>
          </a:p>
          <a:p>
            <a:r>
              <a:rPr lang="en-US" dirty="0"/>
              <a:t>•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insanları</a:t>
            </a:r>
            <a:r>
              <a:rPr lang="en-US" dirty="0"/>
              <a:t> </a:t>
            </a:r>
            <a:r>
              <a:rPr lang="en-US" dirty="0" err="1"/>
              <a:t>ş</a:t>
            </a:r>
            <a:r>
              <a:rPr lang="en-US" dirty="0" err="1" smtClean="0"/>
              <a:t>imdi</a:t>
            </a:r>
            <a:r>
              <a:rPr lang="en-US" dirty="0" smtClean="0"/>
              <a:t>  </a:t>
            </a:r>
            <a:r>
              <a:rPr lang="en-US" dirty="0" err="1" smtClean="0"/>
              <a:t>mikrobiyatanın</a:t>
            </a:r>
            <a:r>
              <a:rPr lang="en-US" dirty="0" smtClean="0"/>
              <a:t> </a:t>
            </a:r>
            <a:r>
              <a:rPr lang="en-US" dirty="0" err="1" smtClean="0"/>
              <a:t>hastalık</a:t>
            </a:r>
            <a:r>
              <a:rPr lang="en-US" dirty="0" smtClean="0"/>
              <a:t> </a:t>
            </a:r>
            <a:r>
              <a:rPr lang="en-US" dirty="0" err="1"/>
              <a:t>durumunda</a:t>
            </a:r>
            <a:r>
              <a:rPr lang="en-US" dirty="0"/>
              <a:t> </a:t>
            </a:r>
            <a:r>
              <a:rPr lang="en-US" dirty="0" err="1"/>
              <a:t>mı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bozuluyor</a:t>
            </a:r>
            <a:r>
              <a:rPr lang="en-US" dirty="0"/>
              <a:t>, </a:t>
            </a:r>
            <a:r>
              <a:rPr lang="en-US" dirty="0" err="1"/>
              <a:t>yoksa</a:t>
            </a:r>
            <a:r>
              <a:rPr lang="en-US" dirty="0"/>
              <a:t> </a:t>
            </a:r>
            <a:r>
              <a:rPr lang="en-US" dirty="0" err="1"/>
              <a:t>mikrobiyota</a:t>
            </a:r>
            <a:r>
              <a:rPr lang="en-US" dirty="0"/>
              <a:t> </a:t>
            </a:r>
            <a:r>
              <a:rPr lang="en-US" dirty="0" err="1"/>
              <a:t>bozuk</a:t>
            </a:r>
            <a:r>
              <a:rPr lang="en-US" dirty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/>
              <a:t>için</a:t>
            </a:r>
            <a:r>
              <a:rPr lang="en-US" dirty="0"/>
              <a:t> mi </a:t>
            </a:r>
            <a:r>
              <a:rPr lang="en-US" dirty="0" err="1"/>
              <a:t>hastalanıyorsunuz</a:t>
            </a:r>
            <a:r>
              <a:rPr lang="en-US" dirty="0"/>
              <a:t> </a:t>
            </a:r>
            <a:r>
              <a:rPr lang="en-US" dirty="0" err="1"/>
              <a:t>sorusunun</a:t>
            </a:r>
            <a:r>
              <a:rPr lang="en-US" dirty="0"/>
              <a:t> </a:t>
            </a:r>
            <a:r>
              <a:rPr lang="en-US" dirty="0" err="1"/>
              <a:t>yanıtını</a:t>
            </a:r>
            <a:r>
              <a:rPr lang="en-US" dirty="0"/>
              <a:t> </a:t>
            </a:r>
            <a:r>
              <a:rPr lang="en-US" dirty="0" err="1"/>
              <a:t>arıyor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36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err="1"/>
              <a:t>Disbiyoz</a:t>
            </a:r>
            <a:r>
              <a:rPr lang="en-US" b="1" dirty="0"/>
              <a:t> </a:t>
            </a:r>
            <a:r>
              <a:rPr lang="en-US" b="1" dirty="0" err="1"/>
              <a:t>sonucu</a:t>
            </a:r>
            <a:r>
              <a:rPr lang="en-US" b="1" dirty="0"/>
              <a:t> </a:t>
            </a:r>
            <a:r>
              <a:rPr lang="en-US" b="1" dirty="0" err="1" smtClean="0"/>
              <a:t>olusan</a:t>
            </a:r>
            <a:r>
              <a:rPr lang="en-US" b="1" dirty="0" smtClean="0"/>
              <a:t> </a:t>
            </a:r>
            <a:r>
              <a:rPr lang="en-US" b="1" dirty="0" err="1"/>
              <a:t>hastalıklar</a:t>
            </a:r>
            <a:r>
              <a:rPr lang="en-US" b="1" dirty="0"/>
              <a:t> </a:t>
            </a:r>
            <a:endParaRPr lang="en-US" dirty="0"/>
          </a:p>
          <a:p>
            <a:r>
              <a:rPr lang="en-US" dirty="0" err="1" smtClean="0"/>
              <a:t>Obezite</a:t>
            </a:r>
            <a:r>
              <a:rPr lang="en-US" dirty="0"/>
              <a:t>, </a:t>
            </a:r>
          </a:p>
          <a:p>
            <a:r>
              <a:rPr lang="en-US" dirty="0" err="1" smtClean="0"/>
              <a:t>Ateroskleroz</a:t>
            </a:r>
            <a:r>
              <a:rPr lang="en-US" dirty="0"/>
              <a:t>, </a:t>
            </a:r>
          </a:p>
          <a:p>
            <a:r>
              <a:rPr lang="en-US" dirty="0"/>
              <a:t>Tip 2 </a:t>
            </a:r>
            <a:r>
              <a:rPr lang="en-US" dirty="0" err="1"/>
              <a:t>diyabet</a:t>
            </a:r>
            <a:r>
              <a:rPr lang="en-US" dirty="0"/>
              <a:t>, </a:t>
            </a:r>
          </a:p>
          <a:p>
            <a:r>
              <a:rPr lang="en-US" dirty="0" err="1" smtClean="0"/>
              <a:t>Psikiyatrik</a:t>
            </a:r>
            <a:r>
              <a:rPr lang="en-US" dirty="0" smtClean="0"/>
              <a:t> </a:t>
            </a:r>
            <a:r>
              <a:rPr lang="en-US" dirty="0" err="1"/>
              <a:t>hastalıklar</a:t>
            </a:r>
            <a:r>
              <a:rPr lang="en-US" dirty="0"/>
              <a:t>, </a:t>
            </a:r>
          </a:p>
          <a:p>
            <a:r>
              <a:rPr lang="en-US" dirty="0" err="1"/>
              <a:t>B</a:t>
            </a:r>
            <a:r>
              <a:rPr lang="en-US" dirty="0" err="1" smtClean="0"/>
              <a:t>agırsak</a:t>
            </a:r>
            <a:r>
              <a:rPr lang="en-US" dirty="0" smtClean="0"/>
              <a:t> </a:t>
            </a:r>
            <a:r>
              <a:rPr lang="en-US" dirty="0" err="1" smtClean="0"/>
              <a:t>hastalıkları</a:t>
            </a:r>
            <a:endParaRPr lang="en-US" dirty="0" smtClean="0"/>
          </a:p>
          <a:p>
            <a:r>
              <a:rPr lang="en-US" dirty="0" smtClean="0"/>
              <a:t>BU YAPIYI BOZAN TEMEL ILAÇ ANTIBIYOTIK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18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Ayrıca</a:t>
            </a:r>
            <a:r>
              <a:rPr lang="en-US" dirty="0" smtClean="0"/>
              <a:t> </a:t>
            </a:r>
            <a:r>
              <a:rPr lang="en-US" dirty="0" err="1" smtClean="0"/>
              <a:t>eksik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yanlış</a:t>
            </a:r>
            <a:r>
              <a:rPr lang="en-US" dirty="0" smtClean="0"/>
              <a:t> </a:t>
            </a:r>
            <a:r>
              <a:rPr lang="en-US" dirty="0" err="1" smtClean="0"/>
              <a:t>kullanılan</a:t>
            </a:r>
            <a:r>
              <a:rPr lang="en-US" dirty="0" smtClean="0"/>
              <a:t> </a:t>
            </a:r>
            <a:r>
              <a:rPr lang="en-US" dirty="0" err="1" smtClean="0"/>
              <a:t>antibiyotiklerden</a:t>
            </a:r>
            <a:r>
              <a:rPr lang="en-US" dirty="0" smtClean="0"/>
              <a:t> </a:t>
            </a:r>
            <a:r>
              <a:rPr lang="en-US" dirty="0" err="1" smtClean="0"/>
              <a:t>dolayı</a:t>
            </a:r>
            <a:r>
              <a:rPr lang="en-US" dirty="0" smtClean="0"/>
              <a:t> </a:t>
            </a:r>
            <a:r>
              <a:rPr lang="en-US" dirty="0" err="1" smtClean="0"/>
              <a:t>direnc</a:t>
            </a:r>
            <a:r>
              <a:rPr lang="en-US" dirty="0" smtClean="0"/>
              <a:t> </a:t>
            </a:r>
            <a:r>
              <a:rPr lang="en-US" dirty="0" err="1" smtClean="0"/>
              <a:t>gelişimi</a:t>
            </a:r>
            <a:endParaRPr lang="en-US" dirty="0" smtClean="0"/>
          </a:p>
          <a:p>
            <a:r>
              <a:rPr lang="en-US" dirty="0" err="1" smtClean="0"/>
              <a:t>Nazokomial</a:t>
            </a:r>
            <a:r>
              <a:rPr lang="en-US" dirty="0" smtClean="0"/>
              <a:t> </a:t>
            </a:r>
            <a:r>
              <a:rPr lang="en-US" dirty="0" err="1" smtClean="0"/>
              <a:t>enfeksiyonların</a:t>
            </a:r>
            <a:r>
              <a:rPr lang="en-US" dirty="0" smtClean="0"/>
              <a:t> artması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92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10290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Dünyada</a:t>
            </a:r>
            <a:r>
              <a:rPr lang="en-US" dirty="0" smtClean="0">
                <a:solidFill>
                  <a:srgbClr val="FF0000"/>
                </a:solidFill>
              </a:rPr>
              <a:t> Sağlık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emel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Meseleleri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347065"/>
            <a:ext cx="7758068" cy="5311282"/>
          </a:xfrm>
        </p:spPr>
        <p:txBody>
          <a:bodyPr>
            <a:normAutofit/>
          </a:bodyPr>
          <a:lstStyle/>
          <a:p>
            <a:r>
              <a:rPr lang="en-US" dirty="0" err="1"/>
              <a:t>Temel</a:t>
            </a:r>
            <a:r>
              <a:rPr lang="en-US" dirty="0"/>
              <a:t> </a:t>
            </a:r>
            <a:r>
              <a:rPr lang="en-US" dirty="0" err="1" smtClean="0"/>
              <a:t>temizlik</a:t>
            </a:r>
            <a:r>
              <a:rPr lang="en-US" dirty="0" smtClean="0"/>
              <a:t> </a:t>
            </a:r>
            <a:r>
              <a:rPr lang="en-US" dirty="0" err="1" smtClean="0"/>
              <a:t>hizmetleri</a:t>
            </a:r>
            <a:r>
              <a:rPr lang="en-US" dirty="0" smtClean="0"/>
              <a:t>: </a:t>
            </a:r>
            <a:r>
              <a:rPr lang="en-US" dirty="0" err="1"/>
              <a:t>temiz</a:t>
            </a:r>
            <a:r>
              <a:rPr lang="en-US" dirty="0"/>
              <a:t> </a:t>
            </a:r>
            <a:r>
              <a:rPr lang="en-US" dirty="0" err="1"/>
              <a:t>içme</a:t>
            </a:r>
            <a:r>
              <a:rPr lang="en-US" dirty="0"/>
              <a:t> </a:t>
            </a:r>
            <a:r>
              <a:rPr lang="en-US" dirty="0" err="1" smtClean="0"/>
              <a:t>suyu</a:t>
            </a:r>
            <a:r>
              <a:rPr lang="en-US" dirty="0" smtClean="0"/>
              <a:t>/ </a:t>
            </a:r>
            <a:r>
              <a:rPr lang="en-US" dirty="0" err="1" smtClean="0"/>
              <a:t>kişisel</a:t>
            </a:r>
            <a:r>
              <a:rPr lang="en-US" dirty="0" smtClean="0"/>
              <a:t> </a:t>
            </a:r>
            <a:r>
              <a:rPr lang="en-US" dirty="0" err="1" smtClean="0"/>
              <a:t>bakım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b="1" dirty="0" err="1" smtClean="0"/>
              <a:t>Mikrobesin</a:t>
            </a:r>
            <a:r>
              <a:rPr lang="en-US" b="1" dirty="0" smtClean="0"/>
              <a:t> </a:t>
            </a:r>
            <a:r>
              <a:rPr lang="en-US" b="1" dirty="0" err="1"/>
              <a:t>destekleri</a:t>
            </a:r>
            <a:r>
              <a:rPr lang="en-US" b="1" dirty="0"/>
              <a:t> </a:t>
            </a:r>
            <a:r>
              <a:rPr lang="en-US" b="1" dirty="0" smtClean="0"/>
              <a:t>( </a:t>
            </a:r>
            <a:r>
              <a:rPr lang="en-US" b="1" dirty="0" err="1" smtClean="0"/>
              <a:t>Iyot</a:t>
            </a:r>
            <a:r>
              <a:rPr lang="en-US" b="1" dirty="0"/>
              <a:t>, </a:t>
            </a:r>
            <a:r>
              <a:rPr lang="en-US" b="1" dirty="0" err="1"/>
              <a:t>Demir</a:t>
            </a:r>
            <a:r>
              <a:rPr lang="en-US" b="1" dirty="0"/>
              <a:t>, </a:t>
            </a:r>
            <a:r>
              <a:rPr lang="en-US" b="1" dirty="0" err="1"/>
              <a:t>folik</a:t>
            </a:r>
            <a:r>
              <a:rPr lang="en-US" b="1" dirty="0"/>
              <a:t> </a:t>
            </a:r>
            <a:r>
              <a:rPr lang="en-US" b="1" dirty="0" err="1"/>
              <a:t>asit</a:t>
            </a:r>
            <a:r>
              <a:rPr lang="en-US" b="1" dirty="0"/>
              <a:t>, </a:t>
            </a:r>
            <a:r>
              <a:rPr lang="en-US" b="1" dirty="0" err="1" smtClean="0"/>
              <a:t>Cholin</a:t>
            </a:r>
            <a:r>
              <a:rPr lang="en-US" b="1" dirty="0" smtClean="0"/>
              <a:t>, </a:t>
            </a:r>
            <a:r>
              <a:rPr lang="en-US" b="1" dirty="0"/>
              <a:t>D </a:t>
            </a:r>
            <a:r>
              <a:rPr lang="en-US" b="1" dirty="0" err="1"/>
              <a:t>ve</a:t>
            </a:r>
            <a:r>
              <a:rPr lang="en-US" b="1" dirty="0"/>
              <a:t> A </a:t>
            </a:r>
            <a:r>
              <a:rPr lang="en-US" b="1" dirty="0" err="1"/>
              <a:t>vitamini</a:t>
            </a:r>
            <a:r>
              <a:rPr lang="en-US" b="1" dirty="0"/>
              <a:t> </a:t>
            </a:r>
            <a:r>
              <a:rPr lang="is-IS" b="1" dirty="0" smtClean="0"/>
              <a:t>…)</a:t>
            </a:r>
            <a:r>
              <a:rPr lang="en-US" b="1" dirty="0" smtClean="0"/>
              <a:t> </a:t>
            </a:r>
            <a:endParaRPr lang="en-US" dirty="0"/>
          </a:p>
          <a:p>
            <a:r>
              <a:rPr lang="en-US" dirty="0" err="1"/>
              <a:t>Çevre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iş</a:t>
            </a:r>
            <a:r>
              <a:rPr lang="en-US" dirty="0" smtClean="0"/>
              <a:t> </a:t>
            </a:r>
            <a:r>
              <a:rPr lang="en-US" dirty="0" err="1" smtClean="0"/>
              <a:t>ortamındaki</a:t>
            </a:r>
            <a:r>
              <a:rPr lang="en-US" dirty="0" smtClean="0"/>
              <a:t> </a:t>
            </a:r>
            <a:r>
              <a:rPr lang="en-US" dirty="0" err="1" smtClean="0"/>
              <a:t>zehirli</a:t>
            </a:r>
            <a:r>
              <a:rPr lang="en-US" dirty="0" smtClean="0"/>
              <a:t> </a:t>
            </a:r>
            <a:r>
              <a:rPr lang="en-US" dirty="0" err="1" smtClean="0"/>
              <a:t>maddelerin</a:t>
            </a:r>
            <a:r>
              <a:rPr lang="en-US" dirty="0" smtClean="0"/>
              <a:t> </a:t>
            </a:r>
            <a:r>
              <a:rPr lang="en-US" dirty="0" err="1" smtClean="0"/>
              <a:t>uzaklaştırılması</a:t>
            </a:r>
            <a:r>
              <a:rPr lang="en-US" dirty="0" smtClean="0"/>
              <a:t> (</a:t>
            </a:r>
            <a:r>
              <a:rPr lang="en-US" dirty="0" err="1" smtClean="0"/>
              <a:t>kurşun</a:t>
            </a:r>
            <a:r>
              <a:rPr lang="en-US" dirty="0"/>
              <a:t>, </a:t>
            </a:r>
            <a:r>
              <a:rPr lang="en-US" dirty="0" err="1"/>
              <a:t>silikoz</a:t>
            </a:r>
            <a:r>
              <a:rPr lang="en-US" dirty="0"/>
              <a:t>) </a:t>
            </a:r>
          </a:p>
          <a:p>
            <a:r>
              <a:rPr lang="en-US" dirty="0" err="1" smtClean="0"/>
              <a:t>Yapay</a:t>
            </a:r>
            <a:r>
              <a:rPr lang="en-US" dirty="0" smtClean="0"/>
              <a:t> </a:t>
            </a:r>
            <a:r>
              <a:rPr lang="en-US" dirty="0" err="1" smtClean="0"/>
              <a:t>zeka</a:t>
            </a:r>
            <a:r>
              <a:rPr lang="en-US" dirty="0" smtClean="0"/>
              <a:t> </a:t>
            </a:r>
            <a:r>
              <a:rPr lang="en-US" dirty="0" err="1" smtClean="0"/>
              <a:t>sistemlerinin</a:t>
            </a:r>
            <a:r>
              <a:rPr lang="en-US" dirty="0" smtClean="0"/>
              <a:t> </a:t>
            </a:r>
            <a:r>
              <a:rPr lang="en-US" dirty="0" err="1" smtClean="0"/>
              <a:t>dogru</a:t>
            </a:r>
            <a:r>
              <a:rPr lang="en-US" dirty="0" smtClean="0"/>
              <a:t> </a:t>
            </a:r>
            <a:r>
              <a:rPr lang="en-US" dirty="0" err="1" smtClean="0"/>
              <a:t>kullanılması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ÜZERINDE YOĞUNLAŞTIRILMAKTADIR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661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EN IYI VE DOGRU SAGLIK UYGULAMASI-HASTA OLMAMAK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OLUNUYORSA ERKEN TANIMAK VE TEDAVI ETMEK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edilebilir</a:t>
            </a:r>
            <a:r>
              <a:rPr lang="en-US" dirty="0" smtClean="0"/>
              <a:t> </a:t>
            </a:r>
            <a:r>
              <a:rPr lang="en-US" dirty="0" err="1" smtClean="0"/>
              <a:t>hastalıkların</a:t>
            </a:r>
            <a:r>
              <a:rPr lang="en-US" dirty="0" smtClean="0"/>
              <a:t> </a:t>
            </a:r>
            <a:r>
              <a:rPr lang="en-US" dirty="0" err="1" smtClean="0"/>
              <a:t>tanınması</a:t>
            </a:r>
            <a:r>
              <a:rPr lang="en-US" dirty="0" smtClean="0"/>
              <a:t>, </a:t>
            </a:r>
            <a:r>
              <a:rPr lang="en-US" dirty="0" err="1" smtClean="0"/>
              <a:t>taranması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erken</a:t>
            </a:r>
            <a:r>
              <a:rPr lang="en-US" dirty="0" smtClean="0"/>
              <a:t> </a:t>
            </a:r>
            <a:r>
              <a:rPr lang="en-US" dirty="0" err="1" smtClean="0"/>
              <a:t>tedavisi</a:t>
            </a:r>
            <a:r>
              <a:rPr lang="en-US" dirty="0" smtClean="0"/>
              <a:t>, </a:t>
            </a:r>
            <a:r>
              <a:rPr lang="en-US" dirty="0" err="1" smtClean="0"/>
              <a:t>bulaşmanın</a:t>
            </a:r>
            <a:r>
              <a:rPr lang="en-US" dirty="0" smtClean="0"/>
              <a:t> </a:t>
            </a:r>
            <a:r>
              <a:rPr lang="en-US" dirty="0" err="1" smtClean="0"/>
              <a:t>önlenmesi</a:t>
            </a:r>
            <a:endParaRPr lang="en-US" dirty="0" smtClean="0"/>
          </a:p>
          <a:p>
            <a:r>
              <a:rPr lang="en-US" dirty="0" err="1"/>
              <a:t>Anamnez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3 </a:t>
            </a:r>
            <a:r>
              <a:rPr lang="en-US" dirty="0" err="1"/>
              <a:t>kuşak</a:t>
            </a:r>
            <a:r>
              <a:rPr lang="en-US" dirty="0"/>
              <a:t> </a:t>
            </a:r>
            <a:r>
              <a:rPr lang="en-US" dirty="0" err="1"/>
              <a:t>soyağacı</a:t>
            </a:r>
            <a:r>
              <a:rPr lang="en-US" dirty="0"/>
              <a:t> </a:t>
            </a:r>
            <a:r>
              <a:rPr lang="en-US" dirty="0" err="1"/>
              <a:t>çıkarma</a:t>
            </a:r>
            <a:r>
              <a:rPr lang="en-US" dirty="0"/>
              <a:t>: </a:t>
            </a:r>
            <a:r>
              <a:rPr lang="en-US" dirty="0" err="1"/>
              <a:t>aile</a:t>
            </a:r>
            <a:r>
              <a:rPr lang="en-US" dirty="0"/>
              <a:t> </a:t>
            </a:r>
            <a:r>
              <a:rPr lang="en-US" dirty="0" err="1"/>
              <a:t>riskinin</a:t>
            </a:r>
            <a:r>
              <a:rPr lang="en-US" dirty="0"/>
              <a:t> </a:t>
            </a:r>
            <a:r>
              <a:rPr lang="en-US" dirty="0" err="1"/>
              <a:t>tespiti</a:t>
            </a:r>
            <a:r>
              <a:rPr lang="en-US" dirty="0"/>
              <a:t> </a:t>
            </a:r>
          </a:p>
          <a:p>
            <a:r>
              <a:rPr lang="en-US" dirty="0" err="1"/>
              <a:t>Tarama</a:t>
            </a:r>
            <a:r>
              <a:rPr lang="en-US" dirty="0"/>
              <a:t> </a:t>
            </a:r>
            <a:r>
              <a:rPr lang="en-US" dirty="0" err="1"/>
              <a:t>programları</a:t>
            </a:r>
            <a:r>
              <a:rPr lang="en-US" dirty="0"/>
              <a:t> :meme/ </a:t>
            </a:r>
            <a:r>
              <a:rPr lang="en-US" dirty="0" err="1"/>
              <a:t>kalın</a:t>
            </a:r>
            <a:r>
              <a:rPr lang="en-US" dirty="0"/>
              <a:t> </a:t>
            </a:r>
            <a:r>
              <a:rPr lang="en-US" dirty="0" err="1"/>
              <a:t>barsak</a:t>
            </a:r>
            <a:r>
              <a:rPr lang="en-US" dirty="0"/>
              <a:t>/ </a:t>
            </a:r>
            <a:r>
              <a:rPr lang="en-US" dirty="0" err="1"/>
              <a:t>rahim</a:t>
            </a:r>
            <a:r>
              <a:rPr lang="en-US" dirty="0"/>
              <a:t> </a:t>
            </a:r>
            <a:r>
              <a:rPr lang="en-US" dirty="0" err="1"/>
              <a:t>ağzı</a:t>
            </a:r>
            <a:r>
              <a:rPr lang="en-US" dirty="0"/>
              <a:t> </a:t>
            </a:r>
            <a:r>
              <a:rPr lang="en-US" dirty="0" err="1" smtClean="0"/>
              <a:t>Kanserleri</a:t>
            </a:r>
            <a:endParaRPr lang="en-US" dirty="0" smtClean="0"/>
          </a:p>
          <a:p>
            <a:r>
              <a:rPr lang="en-US" dirty="0" smtClean="0"/>
              <a:t>Anne </a:t>
            </a:r>
            <a:r>
              <a:rPr lang="en-US" dirty="0" err="1" smtClean="0"/>
              <a:t>karnında</a:t>
            </a:r>
            <a:r>
              <a:rPr lang="en-US" dirty="0" smtClean="0"/>
              <a:t> </a:t>
            </a:r>
            <a:r>
              <a:rPr lang="en-US" dirty="0" err="1" smtClean="0"/>
              <a:t>erken</a:t>
            </a:r>
            <a:r>
              <a:rPr lang="en-US" dirty="0" smtClean="0"/>
              <a:t> </a:t>
            </a:r>
            <a:r>
              <a:rPr lang="en-US" dirty="0" err="1" smtClean="0"/>
              <a:t>tanı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ağır</a:t>
            </a:r>
            <a:r>
              <a:rPr lang="en-US" dirty="0" smtClean="0"/>
              <a:t> </a:t>
            </a:r>
            <a:r>
              <a:rPr lang="en-US" dirty="0" err="1" smtClean="0"/>
              <a:t>hastalıklı</a:t>
            </a:r>
            <a:r>
              <a:rPr lang="en-US" dirty="0" smtClean="0"/>
              <a:t> </a:t>
            </a:r>
            <a:r>
              <a:rPr lang="en-US" dirty="0" err="1" smtClean="0"/>
              <a:t>bireylerin</a:t>
            </a:r>
            <a:r>
              <a:rPr lang="en-US" dirty="0" smtClean="0"/>
              <a:t> </a:t>
            </a:r>
            <a:r>
              <a:rPr lang="en-US" dirty="0" err="1" smtClean="0"/>
              <a:t>doğumunu</a:t>
            </a:r>
            <a:r>
              <a:rPr lang="en-US" dirty="0" smtClean="0"/>
              <a:t> </a:t>
            </a:r>
            <a:r>
              <a:rPr lang="en-US" dirty="0" err="1" smtClean="0"/>
              <a:t>önlemek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45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Anne-</a:t>
            </a:r>
            <a:r>
              <a:rPr lang="en-US" dirty="0" err="1"/>
              <a:t>bebek</a:t>
            </a:r>
            <a:r>
              <a:rPr lang="en-US" dirty="0"/>
              <a:t> </a:t>
            </a:r>
            <a:r>
              <a:rPr lang="en-US" dirty="0" err="1"/>
              <a:t>ölümlerini</a:t>
            </a:r>
            <a:r>
              <a:rPr lang="en-US" dirty="0"/>
              <a:t> </a:t>
            </a:r>
            <a:r>
              <a:rPr lang="en-US" dirty="0" err="1" smtClean="0"/>
              <a:t>azaltmak</a:t>
            </a:r>
            <a:endParaRPr lang="en-US" dirty="0"/>
          </a:p>
          <a:p>
            <a:r>
              <a:rPr lang="en-US" dirty="0" err="1" smtClean="0"/>
              <a:t>Aile</a:t>
            </a:r>
            <a:r>
              <a:rPr lang="en-US" dirty="0" smtClean="0"/>
              <a:t> </a:t>
            </a:r>
            <a:r>
              <a:rPr lang="en-US" dirty="0" err="1"/>
              <a:t>Planlaması</a:t>
            </a:r>
            <a:r>
              <a:rPr lang="en-US" dirty="0"/>
              <a:t> </a:t>
            </a:r>
          </a:p>
          <a:p>
            <a:r>
              <a:rPr lang="en-US" dirty="0" smtClean="0"/>
              <a:t>Sağlık </a:t>
            </a:r>
            <a:r>
              <a:rPr lang="en-US" dirty="0" err="1" smtClean="0"/>
              <a:t>Eğitimi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Doğum</a:t>
            </a:r>
            <a:r>
              <a:rPr lang="en-US" dirty="0" smtClean="0"/>
              <a:t> </a:t>
            </a:r>
            <a:r>
              <a:rPr lang="en-US" dirty="0" err="1" smtClean="0"/>
              <a:t>şekli</a:t>
            </a:r>
            <a:r>
              <a:rPr lang="en-US" dirty="0" smtClean="0"/>
              <a:t> SEZARYEN MI/ NORMAL DOGUM MU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66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Aşılama-bağışıklık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güçlendirilmesi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 smtClean="0"/>
              <a:t>Trahom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Tetanos</a:t>
            </a:r>
            <a:endParaRPr lang="en-US" dirty="0" smtClean="0"/>
          </a:p>
          <a:p>
            <a:r>
              <a:rPr lang="en-US" dirty="0" err="1" smtClean="0"/>
              <a:t>Sıtma</a:t>
            </a:r>
            <a:endParaRPr lang="en-US" dirty="0" smtClean="0"/>
          </a:p>
          <a:p>
            <a:r>
              <a:rPr lang="en-US" dirty="0" smtClean="0"/>
              <a:t>Polio </a:t>
            </a:r>
            <a:r>
              <a:rPr lang="en-US" dirty="0" err="1" smtClean="0"/>
              <a:t>aşılamaları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Türkiye’de2009 da </a:t>
            </a:r>
            <a:r>
              <a:rPr lang="en-US" dirty="0" err="1" smtClean="0"/>
              <a:t>bunlar</a:t>
            </a:r>
            <a:r>
              <a:rPr lang="en-US" dirty="0" smtClean="0"/>
              <a:t> </a:t>
            </a:r>
            <a:r>
              <a:rPr lang="en-US" dirty="0" err="1" smtClean="0"/>
              <a:t>eradike</a:t>
            </a:r>
            <a:r>
              <a:rPr lang="en-US" dirty="0" smtClean="0"/>
              <a:t> </a:t>
            </a:r>
            <a:r>
              <a:rPr lang="en-US" dirty="0" err="1" smtClean="0"/>
              <a:t>edildi</a:t>
            </a:r>
            <a:r>
              <a:rPr lang="en-US" dirty="0" smtClean="0"/>
              <a:t>.</a:t>
            </a:r>
          </a:p>
          <a:p>
            <a:r>
              <a:rPr lang="en-US" dirty="0" err="1"/>
              <a:t>Ç</a:t>
            </a:r>
            <a:r>
              <a:rPr lang="en-US" dirty="0" err="1" smtClean="0"/>
              <a:t>ocukluk</a:t>
            </a:r>
            <a:r>
              <a:rPr lang="en-US" dirty="0" smtClean="0"/>
              <a:t> </a:t>
            </a:r>
            <a:r>
              <a:rPr lang="en-US" dirty="0" err="1" smtClean="0"/>
              <a:t>çağı</a:t>
            </a:r>
            <a:r>
              <a:rPr lang="en-US" dirty="0" smtClean="0"/>
              <a:t> </a:t>
            </a:r>
            <a:r>
              <a:rPr lang="en-US" dirty="0" err="1" smtClean="0"/>
              <a:t>hastalıklarının</a:t>
            </a:r>
            <a:r>
              <a:rPr lang="en-US" dirty="0" smtClean="0"/>
              <a:t> </a:t>
            </a:r>
            <a:r>
              <a:rPr lang="en-US" dirty="0" err="1" smtClean="0"/>
              <a:t>aşıları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08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Dünya</a:t>
            </a:r>
            <a:r>
              <a:rPr lang="en-US" dirty="0"/>
              <a:t> Sağlık </a:t>
            </a:r>
            <a:r>
              <a:rPr lang="en-US" dirty="0" err="1"/>
              <a:t>Örgütü’nün</a:t>
            </a:r>
            <a:r>
              <a:rPr lang="en-US" dirty="0"/>
              <a:t> sağlık </a:t>
            </a:r>
            <a:r>
              <a:rPr lang="en-US" dirty="0" err="1"/>
              <a:t>tanımı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Bedenen</a:t>
            </a:r>
            <a:endParaRPr lang="en-US" dirty="0"/>
          </a:p>
          <a:p>
            <a:r>
              <a:rPr lang="en-US" dirty="0" err="1"/>
              <a:t>Ruhen</a:t>
            </a:r>
            <a:endParaRPr lang="en-US" dirty="0"/>
          </a:p>
          <a:p>
            <a:r>
              <a:rPr lang="en-US" dirty="0" err="1"/>
              <a:t>Zihnen</a:t>
            </a:r>
            <a:endParaRPr lang="en-US" dirty="0"/>
          </a:p>
          <a:p>
            <a:r>
              <a:rPr lang="en-US" dirty="0" err="1"/>
              <a:t>Sosyal</a:t>
            </a:r>
            <a:r>
              <a:rPr lang="en-US" dirty="0"/>
              <a:t> </a:t>
            </a:r>
            <a:r>
              <a:rPr lang="en-US" dirty="0" err="1"/>
              <a:t>yönden</a:t>
            </a:r>
            <a:r>
              <a:rPr lang="en-US" dirty="0"/>
              <a:t> tam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iyilik</a:t>
            </a:r>
            <a:r>
              <a:rPr lang="en-US" dirty="0"/>
              <a:t> </a:t>
            </a:r>
            <a:r>
              <a:rPr lang="en-US" dirty="0" err="1"/>
              <a:t>hali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hayatı</a:t>
            </a:r>
            <a:r>
              <a:rPr lang="en-US" dirty="0"/>
              <a:t> </a:t>
            </a:r>
            <a:r>
              <a:rPr lang="en-US" dirty="0" err="1"/>
              <a:t>öyle</a:t>
            </a:r>
            <a:r>
              <a:rPr lang="en-US" dirty="0"/>
              <a:t> </a:t>
            </a:r>
            <a:r>
              <a:rPr lang="en-US" dirty="0" err="1"/>
              <a:t>sürdürmek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8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789671"/>
            <a:ext cx="7345363" cy="459926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SAĞLIKLI YAŞAM BECERİLERİ </a:t>
            </a:r>
            <a:endParaRPr lang="en-US" dirty="0"/>
          </a:p>
          <a:p>
            <a:r>
              <a:rPr lang="en-US" dirty="0" err="1" smtClean="0"/>
              <a:t>Obezite</a:t>
            </a:r>
            <a:r>
              <a:rPr lang="en-US" dirty="0" smtClean="0"/>
              <a:t>, </a:t>
            </a:r>
            <a:r>
              <a:rPr lang="en-US" dirty="0"/>
              <a:t>BMI </a:t>
            </a:r>
            <a:r>
              <a:rPr lang="en-US" dirty="0" err="1" smtClean="0"/>
              <a:t>ayarlaması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Stres</a:t>
            </a:r>
            <a:endParaRPr lang="en-US" dirty="0" smtClean="0"/>
          </a:p>
          <a:p>
            <a:r>
              <a:rPr lang="en-US" dirty="0" err="1" smtClean="0"/>
              <a:t>Ağız</a:t>
            </a:r>
            <a:r>
              <a:rPr lang="en-US" dirty="0" smtClean="0"/>
              <a:t> </a:t>
            </a:r>
            <a:r>
              <a:rPr lang="en-US" dirty="0" err="1"/>
              <a:t>hijyeni</a:t>
            </a:r>
            <a:r>
              <a:rPr lang="en-US" dirty="0"/>
              <a:t> </a:t>
            </a:r>
          </a:p>
          <a:p>
            <a:r>
              <a:rPr lang="en-US" dirty="0" err="1" smtClean="0"/>
              <a:t>Sigara</a:t>
            </a:r>
            <a:r>
              <a:rPr lang="en-US" dirty="0" smtClean="0"/>
              <a:t> </a:t>
            </a:r>
            <a:r>
              <a:rPr lang="en-US" dirty="0" err="1"/>
              <a:t>alkol</a:t>
            </a:r>
            <a:r>
              <a:rPr lang="en-US" dirty="0"/>
              <a:t> </a:t>
            </a:r>
            <a:r>
              <a:rPr lang="en-US" dirty="0" err="1" smtClean="0"/>
              <a:t>bıraktırma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/>
              <a:t>Spor</a:t>
            </a:r>
            <a:r>
              <a:rPr lang="en-US" dirty="0"/>
              <a:t> </a:t>
            </a:r>
            <a:r>
              <a:rPr lang="en-US" dirty="0" err="1"/>
              <a:t>yapma</a:t>
            </a:r>
            <a:r>
              <a:rPr lang="en-US" dirty="0"/>
              <a:t> </a:t>
            </a:r>
            <a:r>
              <a:rPr lang="en-US" dirty="0" err="1"/>
              <a:t>bilinci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Beslenme</a:t>
            </a:r>
            <a:r>
              <a:rPr lang="en-US" dirty="0" smtClean="0"/>
              <a:t> </a:t>
            </a:r>
            <a:r>
              <a:rPr lang="en-US" dirty="0" err="1"/>
              <a:t>bozuklukları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ıyot</a:t>
            </a:r>
            <a:r>
              <a:rPr lang="en-US" dirty="0"/>
              <a:t> </a:t>
            </a:r>
            <a:r>
              <a:rPr lang="en-US" dirty="0" err="1"/>
              <a:t>demir</a:t>
            </a:r>
            <a:r>
              <a:rPr lang="en-US" dirty="0"/>
              <a:t> </a:t>
            </a:r>
            <a:r>
              <a:rPr lang="en-US" dirty="0" err="1"/>
              <a:t>Dvit</a:t>
            </a:r>
            <a:r>
              <a:rPr lang="en-US" dirty="0"/>
              <a:t> B12 </a:t>
            </a:r>
            <a:r>
              <a:rPr lang="en-US" dirty="0" err="1"/>
              <a:t>folik</a:t>
            </a:r>
            <a:r>
              <a:rPr lang="en-US" dirty="0"/>
              <a:t> </a:t>
            </a:r>
            <a:r>
              <a:rPr lang="en-US" dirty="0" err="1"/>
              <a:t>asit</a:t>
            </a:r>
            <a:r>
              <a:rPr lang="en-US" dirty="0"/>
              <a:t> </a:t>
            </a:r>
            <a:r>
              <a:rPr lang="en-US" dirty="0" err="1" smtClean="0"/>
              <a:t>cholin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85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2" y="244158"/>
            <a:ext cx="7345363" cy="48145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25" y="1105657"/>
            <a:ext cx="8224309" cy="5404656"/>
          </a:xfrm>
        </p:spPr>
        <p:txBody>
          <a:bodyPr>
            <a:normAutofit/>
          </a:bodyPr>
          <a:lstStyle/>
          <a:p>
            <a:r>
              <a:rPr lang="en-US" dirty="0" err="1"/>
              <a:t>Güvenli</a:t>
            </a:r>
            <a:r>
              <a:rPr lang="en-US" dirty="0"/>
              <a:t> </a:t>
            </a:r>
            <a:r>
              <a:rPr lang="en-US" dirty="0" err="1"/>
              <a:t>cinsel</a:t>
            </a:r>
            <a:r>
              <a:rPr lang="en-US" dirty="0"/>
              <a:t> </a:t>
            </a:r>
            <a:r>
              <a:rPr lang="en-US" dirty="0" err="1"/>
              <a:t>ilişki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Cinsel</a:t>
            </a:r>
            <a:r>
              <a:rPr lang="en-US" dirty="0"/>
              <a:t> </a:t>
            </a:r>
            <a:r>
              <a:rPr lang="en-US" dirty="0" err="1"/>
              <a:t>yolla</a:t>
            </a:r>
            <a:r>
              <a:rPr lang="en-US" dirty="0"/>
              <a:t> </a:t>
            </a:r>
            <a:r>
              <a:rPr lang="en-US" dirty="0" err="1"/>
              <a:t>bulaşan</a:t>
            </a:r>
            <a:r>
              <a:rPr lang="en-US" dirty="0"/>
              <a:t> </a:t>
            </a:r>
            <a:r>
              <a:rPr lang="en-US" dirty="0" err="1"/>
              <a:t>enfeksiyonların</a:t>
            </a:r>
            <a:r>
              <a:rPr lang="en-US" dirty="0"/>
              <a:t> (CYBE) </a:t>
            </a:r>
            <a:r>
              <a:rPr lang="en-US" dirty="0" err="1"/>
              <a:t>önlenmesi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AIDS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mücadele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Yaygın</a:t>
            </a:r>
            <a:r>
              <a:rPr lang="en-US" dirty="0" smtClean="0"/>
              <a:t> </a:t>
            </a:r>
            <a:r>
              <a:rPr lang="en-US" dirty="0" err="1"/>
              <a:t>aile</a:t>
            </a:r>
            <a:r>
              <a:rPr lang="en-US" dirty="0"/>
              <a:t> </a:t>
            </a:r>
            <a:r>
              <a:rPr lang="en-US" dirty="0" err="1"/>
              <a:t>planlaması</a:t>
            </a:r>
            <a:r>
              <a:rPr lang="en-US" dirty="0"/>
              <a:t> </a:t>
            </a:r>
            <a:r>
              <a:rPr lang="en-US" dirty="0" err="1"/>
              <a:t>hizmetleri</a:t>
            </a:r>
            <a:r>
              <a:rPr lang="en-US" dirty="0"/>
              <a:t>, </a:t>
            </a:r>
            <a:r>
              <a:rPr lang="en-US" dirty="0" err="1"/>
              <a:t>aile</a:t>
            </a:r>
            <a:r>
              <a:rPr lang="en-US" dirty="0"/>
              <a:t> </a:t>
            </a:r>
            <a:r>
              <a:rPr lang="en-US" dirty="0" err="1"/>
              <a:t>planlamasında</a:t>
            </a:r>
            <a:r>
              <a:rPr lang="en-US" dirty="0"/>
              <a:t> </a:t>
            </a:r>
            <a:r>
              <a:rPr lang="en-US" dirty="0" err="1"/>
              <a:t>bilgilendirme-</a:t>
            </a:r>
            <a:r>
              <a:rPr lang="en-US" dirty="0" err="1" smtClean="0"/>
              <a:t>eğitim</a:t>
            </a:r>
            <a:r>
              <a:rPr lang="en-US" dirty="0" err="1"/>
              <a:t>-</a:t>
            </a:r>
            <a:r>
              <a:rPr lang="en-US" dirty="0" err="1" smtClean="0"/>
              <a:t>ileti</a:t>
            </a:r>
            <a:r>
              <a:rPr lang="en-US" dirty="0" err="1"/>
              <a:t>ş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danı</a:t>
            </a:r>
            <a:r>
              <a:rPr lang="en-US" dirty="0" err="1"/>
              <a:t>ş</a:t>
            </a:r>
            <a:r>
              <a:rPr lang="en-US" dirty="0" err="1" smtClean="0"/>
              <a:t>manlık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İnfertilitenin</a:t>
            </a:r>
            <a:r>
              <a:rPr lang="en-US" dirty="0" smtClean="0"/>
              <a:t> </a:t>
            </a:r>
            <a:r>
              <a:rPr lang="en-US" dirty="0" err="1" smtClean="0"/>
              <a:t>önlenmesi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tedavisi</a:t>
            </a:r>
            <a:r>
              <a:rPr lang="en-US" dirty="0"/>
              <a:t> </a:t>
            </a:r>
          </a:p>
          <a:p>
            <a:r>
              <a:rPr lang="en-US" dirty="0" err="1"/>
              <a:t>Güvenli</a:t>
            </a:r>
            <a:r>
              <a:rPr lang="en-US" dirty="0"/>
              <a:t> </a:t>
            </a:r>
            <a:r>
              <a:rPr lang="en-US" dirty="0" err="1"/>
              <a:t>olmayan</a:t>
            </a:r>
            <a:r>
              <a:rPr lang="en-US" dirty="0"/>
              <a:t> </a:t>
            </a:r>
            <a:r>
              <a:rPr lang="en-US" dirty="0" err="1" smtClean="0"/>
              <a:t>düşüklere</a:t>
            </a:r>
            <a:r>
              <a:rPr lang="en-US" dirty="0" smtClean="0"/>
              <a:t> </a:t>
            </a:r>
            <a:r>
              <a:rPr lang="en-US" dirty="0"/>
              <a:t>son </a:t>
            </a:r>
            <a:r>
              <a:rPr lang="en-US" dirty="0" err="1"/>
              <a:t>verilmesi</a:t>
            </a:r>
            <a:r>
              <a:rPr lang="en-US" dirty="0"/>
              <a:t> </a:t>
            </a:r>
          </a:p>
          <a:p>
            <a:r>
              <a:rPr lang="en-US" dirty="0" err="1" smtClean="0"/>
              <a:t>Sosyal</a:t>
            </a:r>
            <a:r>
              <a:rPr lang="en-US" dirty="0"/>
              <a:t>, </a:t>
            </a:r>
            <a:r>
              <a:rPr lang="en-US" dirty="0" err="1"/>
              <a:t>kültürel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davranı</a:t>
            </a:r>
            <a:r>
              <a:rPr lang="en-US" dirty="0" err="1"/>
              <a:t>ş</a:t>
            </a:r>
            <a:r>
              <a:rPr lang="en-US" dirty="0" err="1" smtClean="0"/>
              <a:t>sal</a:t>
            </a:r>
            <a:r>
              <a:rPr lang="en-US" dirty="0" smtClean="0"/>
              <a:t> </a:t>
            </a:r>
            <a:r>
              <a:rPr lang="en-US" dirty="0" err="1" smtClean="0"/>
              <a:t>fakt</a:t>
            </a:r>
            <a:r>
              <a:rPr lang="en-US" dirty="0" err="1"/>
              <a:t>ö</a:t>
            </a:r>
            <a:r>
              <a:rPr lang="en-US" dirty="0" err="1" smtClean="0"/>
              <a:t>rlerin</a:t>
            </a:r>
            <a:r>
              <a:rPr lang="en-US" dirty="0" smtClean="0"/>
              <a:t> </a:t>
            </a:r>
            <a:r>
              <a:rPr lang="en-US" dirty="0" err="1" smtClean="0"/>
              <a:t>düzenlenmesi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84008"/>
            <a:ext cx="7789891" cy="4811592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Dünya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nüfusu</a:t>
            </a:r>
            <a:r>
              <a:rPr lang="en-US" dirty="0" smtClean="0">
                <a:solidFill>
                  <a:srgbClr val="3366FF"/>
                </a:solidFill>
              </a:rPr>
              <a:t> 8 </a:t>
            </a:r>
            <a:r>
              <a:rPr lang="en-US" dirty="0" err="1" smtClean="0">
                <a:solidFill>
                  <a:srgbClr val="3366FF"/>
                </a:solidFill>
              </a:rPr>
              <a:t>milyarı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aştı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       </a:t>
            </a:r>
            <a:r>
              <a:rPr lang="en-US" dirty="0" err="1" smtClean="0"/>
              <a:t>Yarısı</a:t>
            </a:r>
            <a:r>
              <a:rPr lang="en-US" dirty="0" smtClean="0"/>
              <a:t> kadın-4milyar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Kadın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ortalama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ömrü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       </a:t>
            </a:r>
            <a:r>
              <a:rPr lang="en-US" dirty="0" err="1" smtClean="0">
                <a:solidFill>
                  <a:schemeClr val="tx1"/>
                </a:solidFill>
              </a:rPr>
              <a:t>Gelişmiş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ülkelerde</a:t>
            </a:r>
            <a:r>
              <a:rPr lang="en-US" dirty="0" smtClean="0">
                <a:solidFill>
                  <a:schemeClr val="tx1"/>
                </a:solidFill>
              </a:rPr>
              <a:t> 83-85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Türkiye’de</a:t>
            </a:r>
            <a:r>
              <a:rPr lang="en-US" dirty="0" smtClean="0"/>
              <a:t> 78-82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Afrika</a:t>
            </a:r>
            <a:r>
              <a:rPr lang="en-US" dirty="0" smtClean="0"/>
              <a:t> </a:t>
            </a:r>
            <a:r>
              <a:rPr lang="en-US" dirty="0" err="1" smtClean="0"/>
              <a:t>Sahra</a:t>
            </a:r>
            <a:r>
              <a:rPr lang="en-US" dirty="0" smtClean="0"/>
              <a:t> </a:t>
            </a:r>
            <a:r>
              <a:rPr lang="en-US" dirty="0" err="1" smtClean="0"/>
              <a:t>altı</a:t>
            </a:r>
            <a:r>
              <a:rPr lang="en-US" dirty="0" smtClean="0"/>
              <a:t>, </a:t>
            </a:r>
            <a:r>
              <a:rPr lang="en-US" dirty="0" err="1" smtClean="0"/>
              <a:t>Asya’nın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kısmı</a:t>
            </a:r>
            <a:r>
              <a:rPr lang="en-US" dirty="0" smtClean="0"/>
              <a:t> 40-65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Sağlığa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verilen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önem</a:t>
            </a:r>
            <a:r>
              <a:rPr lang="en-US" dirty="0" smtClean="0">
                <a:solidFill>
                  <a:srgbClr val="0000FF"/>
                </a:solidFill>
              </a:rPr>
              <a:t>/ </a:t>
            </a:r>
            <a:r>
              <a:rPr lang="en-US" dirty="0" err="1" smtClean="0">
                <a:solidFill>
                  <a:srgbClr val="0000FF"/>
                </a:solidFill>
              </a:rPr>
              <a:t>ulaşabilme</a:t>
            </a:r>
            <a:r>
              <a:rPr lang="en-US" dirty="0" smtClean="0">
                <a:solidFill>
                  <a:srgbClr val="0000FF"/>
                </a:solidFill>
              </a:rPr>
              <a:t>/ </a:t>
            </a:r>
            <a:r>
              <a:rPr lang="en-US" dirty="0" err="1" smtClean="0">
                <a:solidFill>
                  <a:srgbClr val="0000FF"/>
                </a:solidFill>
              </a:rPr>
              <a:t>ekonomi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bağımlı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bir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sonuç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51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SAGLIKLI YASAMAYI BOZAN FAKTÖRLER</a:t>
            </a:r>
          </a:p>
          <a:p>
            <a:endParaRPr lang="en-US" dirty="0"/>
          </a:p>
          <a:p>
            <a:r>
              <a:rPr lang="en-US" dirty="0" err="1"/>
              <a:t>S</a:t>
            </a:r>
            <a:r>
              <a:rPr lang="en-US" dirty="0" err="1" smtClean="0"/>
              <a:t>igara</a:t>
            </a:r>
            <a:r>
              <a:rPr lang="en-US" dirty="0" smtClean="0"/>
              <a:t>..en </a:t>
            </a:r>
            <a:r>
              <a:rPr lang="en-US" dirty="0" err="1" smtClean="0"/>
              <a:t>bilinen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/>
              <a:t>ö</a:t>
            </a:r>
            <a:r>
              <a:rPr lang="en-US" dirty="0" err="1" smtClean="0"/>
              <a:t>nlenmesi</a:t>
            </a:r>
            <a:r>
              <a:rPr lang="en-US" dirty="0" smtClean="0"/>
              <a:t> </a:t>
            </a:r>
            <a:r>
              <a:rPr lang="en-US" dirty="0" err="1" smtClean="0"/>
              <a:t>gereken</a:t>
            </a:r>
            <a:r>
              <a:rPr lang="en-US" dirty="0" smtClean="0"/>
              <a:t> (sağlık/ </a:t>
            </a:r>
            <a:r>
              <a:rPr lang="en-US" dirty="0" err="1" smtClean="0"/>
              <a:t>ekonomik</a:t>
            </a:r>
            <a:r>
              <a:rPr lang="en-US" dirty="0" smtClean="0"/>
              <a:t> </a:t>
            </a:r>
            <a:r>
              <a:rPr lang="en-US" dirty="0" err="1" smtClean="0"/>
              <a:t>kayıp</a:t>
            </a:r>
            <a:r>
              <a:rPr lang="en-US" dirty="0" smtClean="0"/>
              <a:t>!!!)</a:t>
            </a:r>
          </a:p>
          <a:p>
            <a:r>
              <a:rPr lang="en-US" dirty="0" err="1" smtClean="0"/>
              <a:t>Alkol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sağlık</a:t>
            </a:r>
            <a:r>
              <a:rPr lang="en-US" dirty="0"/>
              <a:t>/ </a:t>
            </a:r>
            <a:r>
              <a:rPr lang="en-US" dirty="0" err="1"/>
              <a:t>ekonomik</a:t>
            </a:r>
            <a:r>
              <a:rPr lang="en-US" dirty="0"/>
              <a:t> </a:t>
            </a:r>
            <a:r>
              <a:rPr lang="en-US" dirty="0" err="1" smtClean="0"/>
              <a:t>kayıp</a:t>
            </a:r>
            <a:r>
              <a:rPr lang="en-US" dirty="0"/>
              <a:t>!!!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Obezite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sağlık</a:t>
            </a:r>
            <a:r>
              <a:rPr lang="en-US" dirty="0"/>
              <a:t>/ </a:t>
            </a:r>
            <a:r>
              <a:rPr lang="en-US" dirty="0" err="1"/>
              <a:t>ekonomik</a:t>
            </a:r>
            <a:r>
              <a:rPr lang="en-US" dirty="0"/>
              <a:t> </a:t>
            </a:r>
            <a:r>
              <a:rPr lang="en-US" dirty="0" err="1" smtClean="0"/>
              <a:t>kayıp</a:t>
            </a:r>
            <a:r>
              <a:rPr lang="en-US" dirty="0"/>
              <a:t>!!!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Hareketsizlik</a:t>
            </a:r>
            <a:endParaRPr lang="en-US" dirty="0" smtClean="0"/>
          </a:p>
          <a:p>
            <a:r>
              <a:rPr lang="en-US" dirty="0" err="1" smtClean="0"/>
              <a:t>Yeni</a:t>
            </a:r>
            <a:r>
              <a:rPr lang="en-US" dirty="0" smtClean="0"/>
              <a:t> tip </a:t>
            </a:r>
            <a:r>
              <a:rPr lang="en-US" dirty="0" err="1" smtClean="0"/>
              <a:t>mikroplar-virusler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69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S</a:t>
            </a:r>
            <a:r>
              <a:rPr lang="en-US" dirty="0" err="1" smtClean="0">
                <a:solidFill>
                  <a:srgbClr val="FF0000"/>
                </a:solidFill>
              </a:rPr>
              <a:t>igara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Rahim </a:t>
            </a:r>
            <a:r>
              <a:rPr lang="en-US" dirty="0" err="1" smtClean="0"/>
              <a:t>ağzı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Akciğer</a:t>
            </a:r>
            <a:r>
              <a:rPr lang="en-US" dirty="0" smtClean="0"/>
              <a:t> </a:t>
            </a:r>
            <a:r>
              <a:rPr lang="en-US" dirty="0" err="1" smtClean="0"/>
              <a:t>kanseri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Kalp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Kısırlık</a:t>
            </a:r>
            <a:r>
              <a:rPr lang="en-US" dirty="0" smtClean="0"/>
              <a:t>  </a:t>
            </a:r>
          </a:p>
          <a:p>
            <a:r>
              <a:rPr lang="en-US" dirty="0" err="1" smtClean="0"/>
              <a:t>Gebelikte</a:t>
            </a:r>
            <a:r>
              <a:rPr lang="en-US" dirty="0" smtClean="0"/>
              <a:t> </a:t>
            </a:r>
            <a:r>
              <a:rPr lang="en-US" dirty="0" err="1" smtClean="0"/>
              <a:t>içilince</a:t>
            </a:r>
            <a:r>
              <a:rPr lang="en-US" dirty="0" smtClean="0"/>
              <a:t>: </a:t>
            </a:r>
            <a:r>
              <a:rPr lang="en-US" dirty="0" err="1" smtClean="0"/>
              <a:t>Düşük</a:t>
            </a:r>
            <a:r>
              <a:rPr lang="en-US" dirty="0" smtClean="0"/>
              <a:t> </a:t>
            </a:r>
            <a:r>
              <a:rPr lang="en-US" dirty="0" err="1" smtClean="0"/>
              <a:t>ağırlıklı</a:t>
            </a:r>
            <a:r>
              <a:rPr lang="en-US" dirty="0" smtClean="0"/>
              <a:t> </a:t>
            </a:r>
            <a:r>
              <a:rPr lang="en-US" dirty="0" err="1" smtClean="0"/>
              <a:t>bebek</a:t>
            </a:r>
            <a:r>
              <a:rPr lang="en-US" dirty="0" smtClean="0"/>
              <a:t> </a:t>
            </a:r>
            <a:r>
              <a:rPr lang="en-US" dirty="0" err="1" smtClean="0"/>
              <a:t>doğumu</a:t>
            </a:r>
            <a:r>
              <a:rPr lang="en-US" dirty="0" smtClean="0"/>
              <a:t>/ </a:t>
            </a:r>
            <a:r>
              <a:rPr lang="en-US" dirty="0" err="1" smtClean="0"/>
              <a:t>dudak</a:t>
            </a:r>
            <a:r>
              <a:rPr lang="en-US" dirty="0" smtClean="0"/>
              <a:t> </a:t>
            </a:r>
            <a:r>
              <a:rPr lang="en-US" dirty="0" err="1" smtClean="0"/>
              <a:t>damak</a:t>
            </a:r>
            <a:r>
              <a:rPr lang="en-US" dirty="0" smtClean="0"/>
              <a:t> </a:t>
            </a:r>
            <a:r>
              <a:rPr lang="en-US" dirty="0" err="1" smtClean="0"/>
              <a:t>hasarlı</a:t>
            </a:r>
            <a:r>
              <a:rPr lang="en-US" dirty="0" smtClean="0"/>
              <a:t> </a:t>
            </a:r>
            <a:r>
              <a:rPr lang="en-US" dirty="0" err="1" smtClean="0"/>
              <a:t>bebekler</a:t>
            </a:r>
            <a:r>
              <a:rPr lang="en-US" dirty="0" smtClean="0"/>
              <a:t>/ </a:t>
            </a:r>
            <a:r>
              <a:rPr lang="en-US" dirty="0" err="1" smtClean="0"/>
              <a:t>ani</a:t>
            </a:r>
            <a:r>
              <a:rPr lang="en-US" dirty="0" smtClean="0"/>
              <a:t> </a:t>
            </a:r>
            <a:r>
              <a:rPr lang="en-US" dirty="0" err="1" smtClean="0"/>
              <a:t>ölen</a:t>
            </a:r>
            <a:r>
              <a:rPr lang="en-US" dirty="0" smtClean="0"/>
              <a:t> </a:t>
            </a:r>
            <a:r>
              <a:rPr lang="en-US" dirty="0" err="1" smtClean="0"/>
              <a:t>bebek</a:t>
            </a:r>
            <a:r>
              <a:rPr lang="en-US" dirty="0" smtClean="0"/>
              <a:t> </a:t>
            </a:r>
            <a:r>
              <a:rPr lang="en-US" dirty="0" err="1" smtClean="0"/>
              <a:t>sendromu</a:t>
            </a:r>
            <a:r>
              <a:rPr lang="en-US" dirty="0" smtClean="0"/>
              <a:t> / </a:t>
            </a:r>
            <a:r>
              <a:rPr lang="en-US" dirty="0" err="1" smtClean="0"/>
              <a:t>bebek</a:t>
            </a:r>
            <a:r>
              <a:rPr lang="en-US" dirty="0" smtClean="0"/>
              <a:t> </a:t>
            </a:r>
            <a:r>
              <a:rPr lang="en-US" dirty="0" err="1" smtClean="0"/>
              <a:t>akciğer</a:t>
            </a:r>
            <a:r>
              <a:rPr lang="en-US" dirty="0" smtClean="0"/>
              <a:t> </a:t>
            </a:r>
            <a:r>
              <a:rPr lang="en-US" dirty="0" err="1" smtClean="0"/>
              <a:t>gelişme</a:t>
            </a:r>
            <a:r>
              <a:rPr lang="en-US" dirty="0" smtClean="0"/>
              <a:t> </a:t>
            </a:r>
            <a:r>
              <a:rPr lang="en-US" dirty="0" err="1" smtClean="0"/>
              <a:t>gerilikleri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94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SIGARA NEDEN ZARARLI</a:t>
            </a:r>
          </a:p>
          <a:p>
            <a:endParaRPr lang="en-US" dirty="0"/>
          </a:p>
          <a:p>
            <a:r>
              <a:rPr lang="en-US" dirty="0" err="1" smtClean="0"/>
              <a:t>Içinde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miktarda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yapici</a:t>
            </a:r>
            <a:r>
              <a:rPr lang="en-US" dirty="0" smtClean="0"/>
              <a:t> </a:t>
            </a:r>
            <a:r>
              <a:rPr lang="en-US" dirty="0" err="1" smtClean="0"/>
              <a:t>madde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endParaRPr lang="en-US" dirty="0" smtClean="0"/>
          </a:p>
          <a:p>
            <a:r>
              <a:rPr lang="en-US" dirty="0" err="1" smtClean="0"/>
              <a:t>Bağışıklık</a:t>
            </a:r>
            <a:r>
              <a:rPr lang="en-US" dirty="0" smtClean="0"/>
              <a:t> </a:t>
            </a:r>
            <a:r>
              <a:rPr lang="en-US" dirty="0" err="1" smtClean="0"/>
              <a:t>sistemini</a:t>
            </a:r>
            <a:r>
              <a:rPr lang="en-US" dirty="0" smtClean="0"/>
              <a:t> </a:t>
            </a:r>
            <a:r>
              <a:rPr lang="en-US" dirty="0" err="1" smtClean="0"/>
              <a:t>bozuyor</a:t>
            </a:r>
            <a:endParaRPr lang="en-US" dirty="0" smtClean="0"/>
          </a:p>
          <a:p>
            <a:r>
              <a:rPr lang="en-US" dirty="0" err="1" smtClean="0"/>
              <a:t>Akcigerlerin</a:t>
            </a:r>
            <a:r>
              <a:rPr lang="en-US" dirty="0" smtClean="0"/>
              <a:t> </a:t>
            </a:r>
            <a:r>
              <a:rPr lang="en-US" dirty="0" err="1" smtClean="0"/>
              <a:t>fonksiyonunu</a:t>
            </a:r>
            <a:r>
              <a:rPr lang="en-US" dirty="0" smtClean="0"/>
              <a:t> </a:t>
            </a:r>
            <a:r>
              <a:rPr lang="en-US" dirty="0" err="1" smtClean="0"/>
              <a:t>bozarak</a:t>
            </a:r>
            <a:r>
              <a:rPr lang="en-US" dirty="0" smtClean="0"/>
              <a:t> </a:t>
            </a:r>
            <a:r>
              <a:rPr lang="en-US" dirty="0" err="1" smtClean="0"/>
              <a:t>hucerelrin</a:t>
            </a:r>
            <a:r>
              <a:rPr lang="en-US" dirty="0" smtClean="0"/>
              <a:t> </a:t>
            </a:r>
            <a:r>
              <a:rPr lang="en-US" dirty="0" err="1" smtClean="0"/>
              <a:t>oksijen</a:t>
            </a:r>
            <a:r>
              <a:rPr lang="en-US" dirty="0" smtClean="0"/>
              <a:t> </a:t>
            </a:r>
            <a:r>
              <a:rPr lang="en-US" dirty="0" err="1" smtClean="0"/>
              <a:t>almasini</a:t>
            </a:r>
            <a:r>
              <a:rPr lang="en-US" dirty="0" smtClean="0"/>
              <a:t> </a:t>
            </a:r>
            <a:r>
              <a:rPr lang="en-US" dirty="0" err="1" smtClean="0"/>
              <a:t>engelliyor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VUCUDU YASATAN SEY DOKU OKSIJENASYONU</a:t>
            </a:r>
          </a:p>
          <a:p>
            <a:r>
              <a:rPr lang="en-US" dirty="0" err="1" smtClean="0"/>
              <a:t>Oksijen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is-IS" dirty="0" smtClean="0"/>
              <a:t>…..........HÜCRE ÖLÜMÜ/ GANGREN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51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Cinsel</a:t>
            </a:r>
            <a:r>
              <a:rPr lang="en-US" dirty="0" smtClean="0"/>
              <a:t> </a:t>
            </a:r>
            <a:r>
              <a:rPr lang="en-US" dirty="0" err="1" smtClean="0"/>
              <a:t>Yolla</a:t>
            </a:r>
            <a:r>
              <a:rPr lang="en-US" dirty="0" smtClean="0"/>
              <a:t> </a:t>
            </a:r>
            <a:r>
              <a:rPr lang="en-US" dirty="0" err="1" smtClean="0"/>
              <a:t>bulaşan</a:t>
            </a:r>
            <a:r>
              <a:rPr lang="en-US" dirty="0" smtClean="0"/>
              <a:t> </a:t>
            </a:r>
            <a:r>
              <a:rPr lang="en-US" dirty="0" err="1" smtClean="0"/>
              <a:t>hastalıklar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HPV –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siğiller</a:t>
            </a:r>
            <a:endParaRPr lang="en-US" dirty="0" smtClean="0"/>
          </a:p>
          <a:p>
            <a:r>
              <a:rPr lang="en-US" dirty="0" smtClean="0"/>
              <a:t> HIV-AIDS, </a:t>
            </a:r>
          </a:p>
          <a:p>
            <a:r>
              <a:rPr lang="en-US" dirty="0" err="1" smtClean="0"/>
              <a:t>Sifiliz</a:t>
            </a:r>
            <a:r>
              <a:rPr lang="en-US" dirty="0" smtClean="0"/>
              <a:t>-FRENGI (</a:t>
            </a:r>
            <a:r>
              <a:rPr lang="en-US" dirty="0" err="1" smtClean="0"/>
              <a:t>Frenk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 err="1"/>
              <a:t>ilaca</a:t>
            </a:r>
            <a:r>
              <a:rPr lang="en-US" dirty="0"/>
              <a:t> </a:t>
            </a:r>
            <a:r>
              <a:rPr lang="en-US" dirty="0" err="1"/>
              <a:t>dirençli</a:t>
            </a:r>
            <a:r>
              <a:rPr lang="en-US" dirty="0"/>
              <a:t> </a:t>
            </a:r>
            <a:r>
              <a:rPr lang="en-US" dirty="0" err="1" smtClean="0"/>
              <a:t>gonore-bel</a:t>
            </a:r>
            <a:r>
              <a:rPr lang="en-US" dirty="0" smtClean="0"/>
              <a:t> </a:t>
            </a:r>
            <a:r>
              <a:rPr lang="en-US" dirty="0" err="1" smtClean="0"/>
              <a:t>soğukluğu</a:t>
            </a:r>
            <a:endParaRPr lang="en-US" dirty="0" smtClean="0"/>
          </a:p>
          <a:p>
            <a:r>
              <a:rPr lang="en-US" dirty="0" smtClean="0"/>
              <a:t> TBC-</a:t>
            </a:r>
            <a:r>
              <a:rPr lang="en-US" dirty="0" err="1" smtClean="0"/>
              <a:t>Verem</a:t>
            </a: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AILE KAVRAMI ÖNEMLI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38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 </a:t>
            </a:r>
            <a:r>
              <a:rPr lang="en-US" dirty="0" err="1" smtClean="0"/>
              <a:t>mikroplar</a:t>
            </a:r>
            <a:r>
              <a:rPr lang="en-US" dirty="0" smtClean="0"/>
              <a:t> </a:t>
            </a:r>
            <a:r>
              <a:rPr lang="en-US" dirty="0" err="1" smtClean="0"/>
              <a:t>neden</a:t>
            </a:r>
            <a:r>
              <a:rPr lang="en-US" dirty="0" smtClean="0"/>
              <a:t> </a:t>
            </a:r>
            <a:r>
              <a:rPr lang="en-US" dirty="0" err="1" smtClean="0"/>
              <a:t>arttı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905134"/>
            <a:ext cx="6815288" cy="332917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 smtClean="0"/>
              <a:t>Cinsel</a:t>
            </a:r>
            <a:r>
              <a:rPr lang="en-US" dirty="0" smtClean="0"/>
              <a:t> </a:t>
            </a:r>
            <a:r>
              <a:rPr lang="en-US" dirty="0" err="1" smtClean="0"/>
              <a:t>yonelim</a:t>
            </a:r>
            <a:r>
              <a:rPr lang="en-US" dirty="0" smtClean="0"/>
              <a:t> </a:t>
            </a:r>
            <a:r>
              <a:rPr lang="en-US" dirty="0" err="1" smtClean="0"/>
              <a:t>degisikligi</a:t>
            </a:r>
            <a:r>
              <a:rPr lang="en-US" dirty="0"/>
              <a:t>, </a:t>
            </a:r>
          </a:p>
          <a:p>
            <a:r>
              <a:rPr lang="en-US" dirty="0" err="1" smtClean="0"/>
              <a:t>Cinsellik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ilgili</a:t>
            </a:r>
            <a:r>
              <a:rPr lang="en-US" dirty="0" smtClean="0"/>
              <a:t> </a:t>
            </a:r>
            <a:r>
              <a:rPr lang="en-US" dirty="0" err="1" smtClean="0"/>
              <a:t>değişiklikler</a:t>
            </a:r>
            <a:endParaRPr lang="en-US" dirty="0" smtClean="0"/>
          </a:p>
          <a:p>
            <a:r>
              <a:rPr lang="en-US" dirty="0" err="1" smtClean="0"/>
              <a:t>Evlenmeden</a:t>
            </a:r>
            <a:r>
              <a:rPr lang="en-US" dirty="0" smtClean="0"/>
              <a:t> </a:t>
            </a:r>
            <a:r>
              <a:rPr lang="en-US" dirty="0" err="1" smtClean="0"/>
              <a:t>önce</a:t>
            </a:r>
            <a:r>
              <a:rPr lang="en-US" dirty="0" smtClean="0"/>
              <a:t>  </a:t>
            </a:r>
            <a:r>
              <a:rPr lang="en-US" dirty="0" err="1" smtClean="0"/>
              <a:t>cinsellik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fazla</a:t>
            </a:r>
            <a:r>
              <a:rPr lang="en-US" dirty="0" smtClean="0"/>
              <a:t> </a:t>
            </a:r>
            <a:r>
              <a:rPr lang="en-US" dirty="0" err="1" smtClean="0"/>
              <a:t>erkek</a:t>
            </a:r>
            <a:r>
              <a:rPr lang="en-US" dirty="0" smtClean="0"/>
              <a:t> </a:t>
            </a:r>
            <a:r>
              <a:rPr lang="en-US" dirty="0" err="1" smtClean="0"/>
              <a:t>eş</a:t>
            </a:r>
            <a:endParaRPr lang="en-US" dirty="0" smtClean="0"/>
          </a:p>
          <a:p>
            <a:r>
              <a:rPr lang="en-US" dirty="0" err="1" smtClean="0"/>
              <a:t>Ilaçlara</a:t>
            </a:r>
            <a:r>
              <a:rPr lang="en-US" dirty="0" smtClean="0"/>
              <a:t> </a:t>
            </a:r>
            <a:r>
              <a:rPr lang="en-US" dirty="0" err="1" smtClean="0"/>
              <a:t>direnç</a:t>
            </a:r>
            <a:r>
              <a:rPr lang="en-US" dirty="0" smtClean="0"/>
              <a:t> </a:t>
            </a:r>
            <a:r>
              <a:rPr lang="en-US" dirty="0" err="1" smtClean="0"/>
              <a:t>gelişimi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06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cinsellikle</a:t>
            </a:r>
            <a:r>
              <a:rPr lang="en-US" dirty="0" smtClean="0"/>
              <a:t> </a:t>
            </a:r>
            <a:r>
              <a:rPr lang="en-US" dirty="0" err="1" smtClean="0"/>
              <a:t>ilgili</a:t>
            </a:r>
            <a:r>
              <a:rPr lang="en-US" dirty="0" smtClean="0"/>
              <a:t> </a:t>
            </a:r>
            <a:r>
              <a:rPr lang="en-US" dirty="0" err="1" smtClean="0"/>
              <a:t>problemler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Kürta</a:t>
            </a:r>
            <a:r>
              <a:rPr lang="en-US" dirty="0" err="1"/>
              <a:t>j</a:t>
            </a:r>
            <a:endParaRPr lang="en-US" dirty="0" smtClean="0"/>
          </a:p>
          <a:p>
            <a:r>
              <a:rPr lang="en-US" dirty="0" smtClean="0"/>
              <a:t>18 </a:t>
            </a:r>
            <a:r>
              <a:rPr lang="en-US" dirty="0" err="1" smtClean="0"/>
              <a:t>yaş</a:t>
            </a:r>
            <a:r>
              <a:rPr lang="en-US" dirty="0" smtClean="0"/>
              <a:t> </a:t>
            </a:r>
            <a:r>
              <a:rPr lang="en-US" dirty="0" err="1" smtClean="0"/>
              <a:t>altındaki</a:t>
            </a:r>
            <a:r>
              <a:rPr lang="en-US" dirty="0" smtClean="0"/>
              <a:t> </a:t>
            </a:r>
            <a:r>
              <a:rPr lang="en-US" dirty="0" err="1"/>
              <a:t>gebelikler</a:t>
            </a:r>
            <a:r>
              <a:rPr lang="en-US" dirty="0"/>
              <a:t> </a:t>
            </a:r>
          </a:p>
          <a:p>
            <a:r>
              <a:rPr lang="en-US" dirty="0" err="1" smtClean="0"/>
              <a:t>Bosanma</a:t>
            </a:r>
            <a:r>
              <a:rPr lang="en-US" dirty="0" smtClean="0"/>
              <a:t>- </a:t>
            </a:r>
            <a:r>
              <a:rPr lang="en-US" dirty="0" err="1"/>
              <a:t>Tek</a:t>
            </a:r>
            <a:r>
              <a:rPr lang="en-US" dirty="0"/>
              <a:t> </a:t>
            </a:r>
            <a:r>
              <a:rPr lang="en-US" dirty="0" err="1"/>
              <a:t>ebeveynli</a:t>
            </a:r>
            <a:r>
              <a:rPr lang="en-US" dirty="0"/>
              <a:t> </a:t>
            </a:r>
            <a:r>
              <a:rPr lang="en-US" dirty="0" err="1"/>
              <a:t>aile</a:t>
            </a:r>
            <a:r>
              <a:rPr lang="en-US" dirty="0"/>
              <a:t> </a:t>
            </a:r>
          </a:p>
          <a:p>
            <a:r>
              <a:rPr lang="en-US" dirty="0" err="1" smtClean="0"/>
              <a:t>azalmıs</a:t>
            </a:r>
            <a:r>
              <a:rPr lang="en-US" dirty="0" smtClean="0"/>
              <a:t> </a:t>
            </a:r>
            <a:r>
              <a:rPr lang="en-US" dirty="0" err="1" smtClean="0"/>
              <a:t>dogurganlık</a:t>
            </a:r>
            <a:r>
              <a:rPr lang="en-US" dirty="0" smtClean="0"/>
              <a:t> </a:t>
            </a:r>
            <a:r>
              <a:rPr lang="en-US" dirty="0" err="1" smtClean="0"/>
              <a:t>oranları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sz="2800" b="1" dirty="0" err="1">
                <a:solidFill>
                  <a:srgbClr val="3366FF"/>
                </a:solidFill>
              </a:rPr>
              <a:t>Artan</a:t>
            </a:r>
            <a:r>
              <a:rPr lang="en-US" sz="2800" b="1" dirty="0">
                <a:solidFill>
                  <a:srgbClr val="3366FF"/>
                </a:solidFill>
              </a:rPr>
              <a:t> </a:t>
            </a:r>
            <a:r>
              <a:rPr lang="en-US" sz="2800" b="1" dirty="0" err="1">
                <a:solidFill>
                  <a:srgbClr val="3366FF"/>
                </a:solidFill>
              </a:rPr>
              <a:t>sezaryen</a:t>
            </a:r>
            <a:r>
              <a:rPr lang="en-US" sz="2800" b="1" dirty="0">
                <a:solidFill>
                  <a:srgbClr val="3366FF"/>
                </a:solidFill>
              </a:rPr>
              <a:t> </a:t>
            </a:r>
            <a:r>
              <a:rPr lang="en-US" sz="2800" b="1" dirty="0" err="1">
                <a:solidFill>
                  <a:srgbClr val="3366FF"/>
                </a:solidFill>
              </a:rPr>
              <a:t>oranları</a:t>
            </a:r>
            <a:r>
              <a:rPr lang="en-US" sz="2800" b="1" dirty="0">
                <a:solidFill>
                  <a:srgbClr val="3366FF"/>
                </a:solidFill>
              </a:rPr>
              <a:t> </a:t>
            </a:r>
            <a:endParaRPr lang="en-US" sz="2800" dirty="0">
              <a:solidFill>
                <a:srgbClr val="33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26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Besin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allerjileri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beslenme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sorunları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salgını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    </a:t>
            </a:r>
            <a:r>
              <a:rPr lang="en-US" dirty="0" err="1" smtClean="0"/>
              <a:t>Obezite</a:t>
            </a:r>
            <a:endParaRPr lang="en-US" dirty="0" smtClean="0"/>
          </a:p>
          <a:p>
            <a:r>
              <a:rPr lang="en-US" dirty="0" smtClean="0"/>
              <a:t>    </a:t>
            </a:r>
            <a:r>
              <a:rPr lang="en-US" dirty="0" err="1" smtClean="0"/>
              <a:t>Veganlık</a:t>
            </a:r>
            <a:endParaRPr lang="en-US" dirty="0" smtClean="0"/>
          </a:p>
          <a:p>
            <a:r>
              <a:rPr lang="en-US" dirty="0" smtClean="0"/>
              <a:t>    </a:t>
            </a:r>
            <a:r>
              <a:rPr lang="en-US" dirty="0" err="1" smtClean="0"/>
              <a:t>Vejeteryanlık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Glutensiz</a:t>
            </a:r>
            <a:r>
              <a:rPr lang="en-US" dirty="0" smtClean="0"/>
              <a:t> </a:t>
            </a:r>
            <a:r>
              <a:rPr lang="en-US" dirty="0" err="1" smtClean="0"/>
              <a:t>beslenme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ÖNEMLI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Yalnızlık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salgını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r>
              <a:rPr lang="en-US" sz="3600" dirty="0" err="1">
                <a:solidFill>
                  <a:srgbClr val="FF0000"/>
                </a:solidFill>
              </a:rPr>
              <a:t>Öz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kıyım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endParaRPr lang="en-US" sz="3600" dirty="0" smtClean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 smtClean="0">
                <a:solidFill>
                  <a:schemeClr val="tx1"/>
                </a:solidFill>
              </a:rPr>
              <a:t>Bunlar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dünyanın</a:t>
            </a:r>
            <a:r>
              <a:rPr lang="en-US" sz="3600" dirty="0" smtClean="0">
                <a:solidFill>
                  <a:schemeClr val="tx1"/>
                </a:solidFill>
              </a:rPr>
              <a:t> en </a:t>
            </a:r>
            <a:r>
              <a:rPr lang="en-US" sz="3600" dirty="0" err="1" smtClean="0">
                <a:solidFill>
                  <a:schemeClr val="tx1"/>
                </a:solidFill>
              </a:rPr>
              <a:t>hızla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yayılan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hastalık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durumları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RUHSAL SAĞLIK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3366FF"/>
                </a:solidFill>
              </a:rPr>
              <a:t>Şehirleşme</a:t>
            </a:r>
            <a:r>
              <a:rPr lang="en-US" sz="2800" b="1" dirty="0" smtClean="0">
                <a:solidFill>
                  <a:srgbClr val="3366FF"/>
                </a:solidFill>
              </a:rPr>
              <a:t> </a:t>
            </a:r>
            <a:r>
              <a:rPr lang="en-US" sz="2800" b="1" dirty="0" err="1" smtClean="0">
                <a:solidFill>
                  <a:srgbClr val="3366FF"/>
                </a:solidFill>
              </a:rPr>
              <a:t>arttıkça</a:t>
            </a:r>
            <a:r>
              <a:rPr lang="en-US" sz="2800" b="1" dirty="0" smtClean="0">
                <a:solidFill>
                  <a:srgbClr val="3366FF"/>
                </a:solidFill>
              </a:rPr>
              <a:t> </a:t>
            </a:r>
            <a:r>
              <a:rPr lang="en-US" sz="2800" b="1" dirty="0" err="1" smtClean="0">
                <a:solidFill>
                  <a:srgbClr val="3366FF"/>
                </a:solidFill>
              </a:rPr>
              <a:t>artan</a:t>
            </a:r>
            <a:r>
              <a:rPr lang="en-US" sz="2800" b="1" dirty="0" smtClean="0">
                <a:solidFill>
                  <a:srgbClr val="3366FF"/>
                </a:solidFill>
              </a:rPr>
              <a:t> </a:t>
            </a:r>
            <a:r>
              <a:rPr lang="en-US" sz="2800" b="1" dirty="0" err="1" smtClean="0">
                <a:solidFill>
                  <a:srgbClr val="3366FF"/>
                </a:solidFill>
              </a:rPr>
              <a:t>bir</a:t>
            </a:r>
            <a:r>
              <a:rPr lang="en-US" sz="2800" b="1" dirty="0" smtClean="0">
                <a:solidFill>
                  <a:srgbClr val="3366FF"/>
                </a:solidFill>
              </a:rPr>
              <a:t> </a:t>
            </a:r>
            <a:r>
              <a:rPr lang="en-US" sz="2800" b="1" dirty="0" err="1" smtClean="0">
                <a:solidFill>
                  <a:srgbClr val="3366FF"/>
                </a:solidFill>
              </a:rPr>
              <a:t>mesele-DSÖ’nün</a:t>
            </a:r>
            <a:r>
              <a:rPr lang="en-US" sz="2800" b="1" dirty="0" smtClean="0">
                <a:solidFill>
                  <a:srgbClr val="3366FF"/>
                </a:solidFill>
              </a:rPr>
              <a:t> sağlık </a:t>
            </a:r>
            <a:r>
              <a:rPr lang="en-US" sz="2800" b="1" dirty="0" err="1" smtClean="0">
                <a:solidFill>
                  <a:srgbClr val="3366FF"/>
                </a:solidFill>
              </a:rPr>
              <a:t>tanımı</a:t>
            </a:r>
            <a:r>
              <a:rPr lang="en-US" sz="2800" b="1" dirty="0" smtClean="0">
                <a:solidFill>
                  <a:srgbClr val="3366FF"/>
                </a:solidFill>
              </a:rPr>
              <a:t> </a:t>
            </a:r>
            <a:r>
              <a:rPr lang="en-US" sz="2800" b="1" dirty="0" err="1" smtClean="0">
                <a:solidFill>
                  <a:srgbClr val="3366FF"/>
                </a:solidFill>
              </a:rPr>
              <a:t>vurgusu</a:t>
            </a:r>
            <a:r>
              <a:rPr lang="en-US" sz="2800" b="1" dirty="0" smtClean="0">
                <a:solidFill>
                  <a:srgbClr val="3366FF"/>
                </a:solidFill>
              </a:rPr>
              <a:t> </a:t>
            </a:r>
            <a:r>
              <a:rPr lang="en-US" sz="2800" b="1" dirty="0" err="1" smtClean="0">
                <a:solidFill>
                  <a:srgbClr val="3366FF"/>
                </a:solidFill>
              </a:rPr>
              <a:t>önemli</a:t>
            </a:r>
            <a:endParaRPr 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29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507942" cy="968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OBEZITE-ŞİŞMANLIK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20258"/>
            <a:ext cx="7681106" cy="484943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METABOLIK </a:t>
            </a:r>
            <a:r>
              <a:rPr lang="en-US" b="1" dirty="0"/>
              <a:t>SENDROM </a:t>
            </a:r>
            <a:endParaRPr lang="en-US" b="1" dirty="0" smtClean="0"/>
          </a:p>
          <a:p>
            <a:r>
              <a:rPr lang="en-US" b="1" dirty="0" err="1" smtClean="0"/>
              <a:t>Asagıdakilerden</a:t>
            </a:r>
            <a:r>
              <a:rPr lang="en-US" b="1" dirty="0" smtClean="0"/>
              <a:t> </a:t>
            </a:r>
            <a:r>
              <a:rPr lang="en-US" b="1" dirty="0"/>
              <a:t>en </a:t>
            </a:r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biri</a:t>
            </a:r>
            <a:r>
              <a:rPr lang="en-US" b="1" dirty="0"/>
              <a:t>: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Diabetes mellitus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Bozulmus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glukoz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toleransı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Insülin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direnci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 err="1" smtClean="0"/>
              <a:t>Asagıdakilerden</a:t>
            </a:r>
            <a:r>
              <a:rPr lang="en-US" b="1" dirty="0" smtClean="0"/>
              <a:t> </a:t>
            </a:r>
            <a:r>
              <a:rPr lang="en-US" b="1" dirty="0"/>
              <a:t>en </a:t>
            </a:r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ikisi</a:t>
            </a:r>
            <a:r>
              <a:rPr lang="en-US" b="1" dirty="0"/>
              <a:t>: </a:t>
            </a:r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Hipertansiyon</a:t>
            </a:r>
            <a:r>
              <a:rPr lang="en-US" dirty="0"/>
              <a:t> (</a:t>
            </a:r>
            <a:r>
              <a:rPr lang="en-US" dirty="0" err="1"/>
              <a:t>sistolik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basıncı</a:t>
            </a:r>
            <a:r>
              <a:rPr lang="en-US" dirty="0"/>
              <a:t> &gt;130, </a:t>
            </a:r>
            <a:r>
              <a:rPr lang="en-US" dirty="0" err="1"/>
              <a:t>diyastolik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basıncı</a:t>
            </a:r>
            <a:r>
              <a:rPr lang="en-US" dirty="0"/>
              <a:t> &gt;85 mmHg </a:t>
            </a:r>
            <a:r>
              <a:rPr lang="en-US" dirty="0" err="1"/>
              <a:t>veya</a:t>
            </a:r>
            <a:r>
              <a:rPr lang="en-US" dirty="0"/>
              <a:t> anti- </a:t>
            </a:r>
            <a:r>
              <a:rPr lang="en-US" dirty="0" err="1"/>
              <a:t>hipertansif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FF0000"/>
                </a:solidFill>
              </a:rPr>
              <a:t>Dislipidemi</a:t>
            </a:r>
            <a:r>
              <a:rPr lang="en-US" dirty="0"/>
              <a:t> (</a:t>
            </a:r>
            <a:r>
              <a:rPr lang="en-US" dirty="0" err="1"/>
              <a:t>trigliserid</a:t>
            </a:r>
            <a:r>
              <a:rPr lang="en-US" dirty="0"/>
              <a:t> d </a:t>
            </a:r>
            <a:r>
              <a:rPr lang="en-US" dirty="0" err="1"/>
              <a:t>zeyi</a:t>
            </a:r>
            <a:r>
              <a:rPr lang="en-US" dirty="0"/>
              <a:t> &gt; 150 mg/dl </a:t>
            </a:r>
            <a:r>
              <a:rPr lang="en-US" dirty="0" err="1"/>
              <a:t>veya</a:t>
            </a:r>
            <a:r>
              <a:rPr lang="en-US" dirty="0"/>
              <a:t> HDL </a:t>
            </a:r>
            <a:r>
              <a:rPr lang="en-US" dirty="0" err="1" smtClean="0"/>
              <a:t>duzeyi</a:t>
            </a:r>
            <a:r>
              <a:rPr lang="en-US" dirty="0" smtClean="0"/>
              <a:t> </a:t>
            </a:r>
            <a:r>
              <a:rPr lang="en-US" dirty="0" err="1"/>
              <a:t>erkekte</a:t>
            </a:r>
            <a:r>
              <a:rPr lang="en-US" dirty="0"/>
              <a:t> &lt; 40 mg/dl, </a:t>
            </a:r>
            <a:r>
              <a:rPr lang="en-US" dirty="0" err="1"/>
              <a:t>kadında</a:t>
            </a:r>
            <a:r>
              <a:rPr lang="en-US" dirty="0"/>
              <a:t> &lt; 50 mg/dl) </a:t>
            </a:r>
          </a:p>
          <a:p>
            <a:r>
              <a:rPr lang="en-US" dirty="0">
                <a:solidFill>
                  <a:srgbClr val="FF0000"/>
                </a:solidFill>
              </a:rPr>
              <a:t>Abdominal </a:t>
            </a:r>
            <a:r>
              <a:rPr lang="en-US" dirty="0" err="1">
                <a:solidFill>
                  <a:srgbClr val="FF0000"/>
                </a:solidFill>
              </a:rPr>
              <a:t>obezite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smtClean="0"/>
              <a:t>VKI </a:t>
            </a:r>
            <a:r>
              <a:rPr lang="en-US" dirty="0"/>
              <a:t>&gt; 30 kg/m2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bel</a:t>
            </a:r>
            <a:r>
              <a:rPr lang="en-US" dirty="0"/>
              <a:t> </a:t>
            </a:r>
            <a:r>
              <a:rPr lang="en-US" dirty="0" err="1"/>
              <a:t>çevresi</a:t>
            </a:r>
            <a:r>
              <a:rPr lang="en-US" dirty="0"/>
              <a:t>: </a:t>
            </a:r>
            <a:r>
              <a:rPr lang="en-US" dirty="0" err="1"/>
              <a:t>erkeklerde</a:t>
            </a:r>
            <a:r>
              <a:rPr lang="en-US" dirty="0"/>
              <a:t> &gt; 94 cm, </a:t>
            </a:r>
            <a:r>
              <a:rPr lang="en-US" dirty="0" err="1"/>
              <a:t>kadınlarda</a:t>
            </a:r>
            <a:r>
              <a:rPr lang="en-US" dirty="0"/>
              <a:t> &gt; 80 cm)*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87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7"/>
            <a:ext cx="7505614" cy="1630329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Tüm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muayenelerimizde</a:t>
            </a:r>
            <a:r>
              <a:rPr lang="en-US" sz="2400" dirty="0">
                <a:solidFill>
                  <a:srgbClr val="FF0000"/>
                </a:solidFill>
              </a:rPr>
              <a:t> ilk </a:t>
            </a:r>
            <a:r>
              <a:rPr lang="en-US" sz="2400" dirty="0" err="1">
                <a:solidFill>
                  <a:srgbClr val="FF0000"/>
                </a:solidFill>
              </a:rPr>
              <a:t>olarak</a:t>
            </a:r>
            <a:r>
              <a:rPr lang="en-US" sz="2400" dirty="0">
                <a:solidFill>
                  <a:srgbClr val="FF0000"/>
                </a:solidFill>
              </a:rPr>
              <a:t> BMI </a:t>
            </a:r>
            <a:r>
              <a:rPr lang="en-US" sz="2400" dirty="0" err="1">
                <a:solidFill>
                  <a:srgbClr val="FF0000"/>
                </a:solidFill>
              </a:rPr>
              <a:t>hesaplanmalı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Body mass index (BMI)= weight(kg)/height (m2) </a:t>
            </a:r>
            <a:r>
              <a:rPr lang="en-US" sz="2400" dirty="0">
                <a:solidFill>
                  <a:srgbClr val="FF0000"/>
                </a:solidFill>
              </a:rPr>
              <a:t/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BMI &lt; 18.5, </a:t>
            </a:r>
            <a:r>
              <a:rPr lang="en-US" dirty="0" err="1" smtClean="0"/>
              <a:t>düşük</a:t>
            </a:r>
            <a:r>
              <a:rPr lang="en-US" dirty="0" smtClean="0"/>
              <a:t> kilo. </a:t>
            </a:r>
            <a:endParaRPr lang="en-US" dirty="0"/>
          </a:p>
          <a:p>
            <a:r>
              <a:rPr lang="en-US" b="1" dirty="0"/>
              <a:t>BMI 18.5-25,normal. </a:t>
            </a:r>
            <a:endParaRPr lang="en-US" dirty="0"/>
          </a:p>
          <a:p>
            <a:r>
              <a:rPr lang="en-US" dirty="0"/>
              <a:t>BMI 25-30</a:t>
            </a:r>
            <a:r>
              <a:rPr lang="en-US" dirty="0" smtClean="0"/>
              <a:t>,fazla kilo     </a:t>
            </a:r>
            <a:r>
              <a:rPr lang="en-US" dirty="0"/>
              <a:t>BMI &gt; 30 obese </a:t>
            </a:r>
          </a:p>
          <a:p>
            <a:r>
              <a:rPr lang="en-US" dirty="0" smtClean="0"/>
              <a:t>                            Class </a:t>
            </a:r>
            <a:r>
              <a:rPr lang="en-US" dirty="0"/>
              <a:t>I (BMI 30 – 34.9), </a:t>
            </a:r>
          </a:p>
          <a:p>
            <a:r>
              <a:rPr lang="en-US" dirty="0" smtClean="0"/>
              <a:t>                            Class </a:t>
            </a:r>
            <a:r>
              <a:rPr lang="en-US" dirty="0"/>
              <a:t>II (BMI 35 –39.9) </a:t>
            </a:r>
          </a:p>
          <a:p>
            <a:r>
              <a:rPr lang="en-US" dirty="0" smtClean="0"/>
              <a:t>                            Class </a:t>
            </a:r>
            <a:r>
              <a:rPr lang="en-US" dirty="0"/>
              <a:t>III (BMI &gt; 40) </a:t>
            </a:r>
            <a:r>
              <a:rPr lang="en-US" dirty="0" err="1" smtClean="0"/>
              <a:t>ölümcül</a:t>
            </a:r>
            <a:r>
              <a:rPr lang="en-US" dirty="0" smtClean="0"/>
              <a:t> </a:t>
            </a:r>
            <a:r>
              <a:rPr lang="en-US" dirty="0" err="1" smtClean="0"/>
              <a:t>obez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37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Erkek</a:t>
            </a:r>
            <a:r>
              <a:rPr lang="en-US" dirty="0" smtClean="0"/>
              <a:t> ne </a:t>
            </a:r>
            <a:r>
              <a:rPr lang="en-US" dirty="0" err="1" smtClean="0"/>
              <a:t>kadar</a:t>
            </a:r>
            <a:r>
              <a:rPr lang="en-US" dirty="0" smtClean="0"/>
              <a:t> </a:t>
            </a:r>
            <a:r>
              <a:rPr lang="en-US" dirty="0" err="1" smtClean="0"/>
              <a:t>güçlü</a:t>
            </a:r>
            <a:r>
              <a:rPr lang="en-US" dirty="0" smtClean="0"/>
              <a:t> </a:t>
            </a:r>
            <a:r>
              <a:rPr lang="en-US" dirty="0" err="1" smtClean="0"/>
              <a:t>olsa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r>
              <a:rPr lang="en-US" dirty="0" err="1" smtClean="0"/>
              <a:t>ekonomisini</a:t>
            </a:r>
            <a:r>
              <a:rPr lang="en-US" dirty="0" smtClean="0"/>
              <a:t> </a:t>
            </a:r>
            <a:r>
              <a:rPr lang="en-US" dirty="0" err="1" smtClean="0"/>
              <a:t>idare</a:t>
            </a:r>
            <a:r>
              <a:rPr lang="en-US" dirty="0" smtClean="0"/>
              <a:t> </a:t>
            </a:r>
            <a:r>
              <a:rPr lang="en-US" dirty="0" err="1" smtClean="0"/>
              <a:t>etse</a:t>
            </a:r>
            <a:r>
              <a:rPr lang="en-US" dirty="0" smtClean="0"/>
              <a:t> bile</a:t>
            </a:r>
          </a:p>
          <a:p>
            <a:r>
              <a:rPr lang="en-US" dirty="0" smtClean="0"/>
              <a:t>Her </a:t>
            </a:r>
            <a:r>
              <a:rPr lang="en-US" dirty="0" err="1" smtClean="0"/>
              <a:t>iş</a:t>
            </a:r>
            <a:r>
              <a:rPr lang="en-US" dirty="0" smtClean="0"/>
              <a:t> </a:t>
            </a:r>
            <a:r>
              <a:rPr lang="en-US" dirty="0" err="1" smtClean="0"/>
              <a:t>kadınlar</a:t>
            </a:r>
            <a:r>
              <a:rPr lang="en-US" dirty="0" smtClean="0"/>
              <a:t> </a:t>
            </a:r>
            <a:r>
              <a:rPr lang="en-US" dirty="0" err="1" smtClean="0"/>
              <a:t>üzerinden</a:t>
            </a:r>
            <a:r>
              <a:rPr lang="en-US" dirty="0" smtClean="0"/>
              <a:t> </a:t>
            </a:r>
            <a:r>
              <a:rPr lang="en-US" dirty="0" err="1" smtClean="0"/>
              <a:t>yürümektedir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dirty="0" err="1" smtClean="0">
                <a:solidFill>
                  <a:srgbClr val="FF6600"/>
                </a:solidFill>
              </a:rPr>
              <a:t>Çalışan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kadın</a:t>
            </a:r>
            <a:r>
              <a:rPr lang="en-US" dirty="0" smtClean="0">
                <a:solidFill>
                  <a:srgbClr val="FF6600"/>
                </a:solidFill>
              </a:rPr>
              <a:t>, </a:t>
            </a:r>
            <a:r>
              <a:rPr lang="en-US" dirty="0" err="1" smtClean="0">
                <a:solidFill>
                  <a:srgbClr val="FF6600"/>
                </a:solidFill>
              </a:rPr>
              <a:t>anne</a:t>
            </a:r>
            <a:r>
              <a:rPr lang="en-US" dirty="0" smtClean="0">
                <a:solidFill>
                  <a:srgbClr val="FF6600"/>
                </a:solidFill>
              </a:rPr>
              <a:t>, </a:t>
            </a:r>
            <a:r>
              <a:rPr lang="en-US" dirty="0" err="1" smtClean="0">
                <a:solidFill>
                  <a:srgbClr val="FF6600"/>
                </a:solidFill>
              </a:rPr>
              <a:t>ev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hanımı</a:t>
            </a:r>
            <a:r>
              <a:rPr lang="en-US" dirty="0" smtClean="0">
                <a:solidFill>
                  <a:srgbClr val="FF6600"/>
                </a:solidFill>
              </a:rPr>
              <a:t>, </a:t>
            </a:r>
            <a:r>
              <a:rPr lang="en-US" dirty="0" err="1" smtClean="0">
                <a:solidFill>
                  <a:srgbClr val="FF6600"/>
                </a:solidFill>
              </a:rPr>
              <a:t>eş</a:t>
            </a:r>
            <a:r>
              <a:rPr lang="is-IS" dirty="0" smtClean="0"/>
              <a:t>…</a:t>
            </a:r>
            <a:endParaRPr lang="is-IS" dirty="0" smtClean="0">
              <a:solidFill>
                <a:srgbClr val="FF0000"/>
              </a:solidFill>
            </a:endParaRPr>
          </a:p>
          <a:p>
            <a:r>
              <a:rPr lang="is-IS" dirty="0" smtClean="0">
                <a:solidFill>
                  <a:schemeClr val="tx1"/>
                </a:solidFill>
              </a:rPr>
              <a:t>Bu yüzden </a:t>
            </a:r>
            <a:r>
              <a:rPr lang="is-IS" dirty="0" smtClean="0"/>
              <a:t>kadının sağlıklı olması  daha da önemli-gerekli.</a:t>
            </a:r>
          </a:p>
          <a:p>
            <a:r>
              <a:rPr lang="en-US" dirty="0" smtClean="0"/>
              <a:t>Y</a:t>
            </a:r>
            <a:r>
              <a:rPr lang="is-IS" dirty="0" smtClean="0"/>
              <a:t>eni nesilleri büyüten kadın sağlıklı olmalı ki çocuk ve toplumu yönlendirmek için ayakta ve sağlam kalsın.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04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84008"/>
            <a:ext cx="7835030" cy="490114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Elma tipi</a:t>
            </a:r>
          </a:p>
          <a:p>
            <a:r>
              <a:rPr lang="en-US" dirty="0" err="1" smtClean="0">
                <a:solidFill>
                  <a:srgbClr val="3366FF"/>
                </a:solidFill>
              </a:rPr>
              <a:t>Armut</a:t>
            </a:r>
            <a:r>
              <a:rPr lang="en-US" dirty="0" smtClean="0">
                <a:solidFill>
                  <a:srgbClr val="3366FF"/>
                </a:solidFill>
              </a:rPr>
              <a:t> tipi </a:t>
            </a:r>
            <a:r>
              <a:rPr lang="en-US" dirty="0" err="1" smtClean="0">
                <a:solidFill>
                  <a:srgbClr val="3366FF"/>
                </a:solidFill>
              </a:rPr>
              <a:t>sismanlık</a:t>
            </a:r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Estetik</a:t>
            </a:r>
            <a:r>
              <a:rPr lang="en-US" dirty="0" smtClean="0"/>
              <a:t> </a:t>
            </a:r>
            <a:r>
              <a:rPr lang="en-US" dirty="0" err="1" smtClean="0"/>
              <a:t>sıkıntı</a:t>
            </a:r>
            <a:endParaRPr lang="en-US" dirty="0" smtClean="0"/>
          </a:p>
          <a:p>
            <a:r>
              <a:rPr lang="en-US" dirty="0" err="1" smtClean="0"/>
              <a:t>Bütün</a:t>
            </a:r>
            <a:r>
              <a:rPr lang="en-US" dirty="0" smtClean="0"/>
              <a:t> </a:t>
            </a:r>
            <a:r>
              <a:rPr lang="en-US" dirty="0" err="1" smtClean="0"/>
              <a:t>kanserlerde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endParaRPr lang="en-US" dirty="0" smtClean="0"/>
          </a:p>
          <a:p>
            <a:r>
              <a:rPr lang="en-US" dirty="0" err="1" smtClean="0"/>
              <a:t>Bütün</a:t>
            </a:r>
            <a:r>
              <a:rPr lang="en-US" dirty="0" smtClean="0"/>
              <a:t>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endParaRPr lang="en-US" dirty="0" smtClean="0"/>
          </a:p>
          <a:p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eklem</a:t>
            </a:r>
            <a:r>
              <a:rPr lang="en-US" dirty="0" smtClean="0"/>
              <a:t> </a:t>
            </a:r>
            <a:r>
              <a:rPr lang="en-US" dirty="0" err="1" smtClean="0"/>
              <a:t>hastalıkları</a:t>
            </a:r>
            <a:endParaRPr lang="en-US" dirty="0" smtClean="0"/>
          </a:p>
          <a:p>
            <a:r>
              <a:rPr lang="en-US" dirty="0" err="1" smtClean="0"/>
              <a:t>Kısırlık</a:t>
            </a:r>
            <a:r>
              <a:rPr lang="en-US" dirty="0" smtClean="0"/>
              <a:t> </a:t>
            </a:r>
            <a:r>
              <a:rPr lang="en-US" dirty="0" err="1" smtClean="0"/>
              <a:t>artışı</a:t>
            </a:r>
            <a:endParaRPr lang="en-US" dirty="0" smtClean="0"/>
          </a:p>
          <a:p>
            <a:r>
              <a:rPr lang="en-US" dirty="0" err="1" smtClean="0"/>
              <a:t>Myom</a:t>
            </a:r>
            <a:r>
              <a:rPr lang="en-US" dirty="0" smtClean="0"/>
              <a:t>, </a:t>
            </a:r>
            <a:r>
              <a:rPr lang="en-US" dirty="0" err="1" smtClean="0"/>
              <a:t>polip</a:t>
            </a:r>
            <a:r>
              <a:rPr lang="en-US" dirty="0" smtClean="0"/>
              <a:t>, </a:t>
            </a:r>
            <a:r>
              <a:rPr lang="en-US" dirty="0" err="1" smtClean="0"/>
              <a:t>anormal</a:t>
            </a:r>
            <a:r>
              <a:rPr lang="en-US" dirty="0" smtClean="0"/>
              <a:t> </a:t>
            </a:r>
            <a:r>
              <a:rPr lang="en-US" dirty="0" err="1" smtClean="0"/>
              <a:t>rahim</a:t>
            </a:r>
            <a:r>
              <a:rPr lang="en-US" dirty="0" smtClean="0"/>
              <a:t>, </a:t>
            </a:r>
            <a:r>
              <a:rPr lang="en-US" dirty="0" err="1" smtClean="0"/>
              <a:t>adet</a:t>
            </a:r>
            <a:r>
              <a:rPr lang="en-US" dirty="0" smtClean="0"/>
              <a:t> </a:t>
            </a:r>
            <a:r>
              <a:rPr lang="en-US" dirty="0" err="1" smtClean="0"/>
              <a:t>kanamal®i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5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Maliyeti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yüksek-kiyafet</a:t>
            </a:r>
            <a:r>
              <a:rPr lang="en-US" dirty="0" smtClean="0"/>
              <a:t>, </a:t>
            </a:r>
            <a:r>
              <a:rPr lang="en-US" dirty="0" err="1" smtClean="0"/>
              <a:t>yiyecek</a:t>
            </a:r>
            <a:r>
              <a:rPr lang="en-US" dirty="0" smtClean="0"/>
              <a:t>,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yatak</a:t>
            </a:r>
            <a:r>
              <a:rPr lang="en-US" dirty="0" smtClean="0"/>
              <a:t>, </a:t>
            </a:r>
            <a:r>
              <a:rPr lang="en-US" dirty="0" err="1" smtClean="0"/>
              <a:t>tedavi</a:t>
            </a:r>
            <a:r>
              <a:rPr lang="en-US" dirty="0" smtClean="0"/>
              <a:t>, </a:t>
            </a:r>
            <a:r>
              <a:rPr lang="en-US" dirty="0" err="1" smtClean="0"/>
              <a:t>artmış</a:t>
            </a:r>
            <a:r>
              <a:rPr lang="en-US" dirty="0" smtClean="0"/>
              <a:t> </a:t>
            </a:r>
            <a:r>
              <a:rPr lang="en-US" dirty="0" err="1" smtClean="0"/>
              <a:t>hastalıklar</a:t>
            </a:r>
            <a:r>
              <a:rPr lang="is-IS" dirty="0" smtClean="0"/>
              <a:t>…</a:t>
            </a:r>
          </a:p>
          <a:p>
            <a:r>
              <a:rPr lang="is-IS" b="1" dirty="0" smtClean="0">
                <a:solidFill>
                  <a:srgbClr val="3366FF"/>
                </a:solidFill>
              </a:rPr>
              <a:t>Maliyet hesabı sadece tedavi masrafı degildir!!!</a:t>
            </a:r>
            <a:endParaRPr lang="en-US" b="1" dirty="0" smtClean="0">
              <a:solidFill>
                <a:srgbClr val="3366FF"/>
              </a:solidFill>
            </a:endParaRPr>
          </a:p>
          <a:p>
            <a:r>
              <a:rPr lang="en-US" dirty="0" err="1" smtClean="0"/>
              <a:t>Ölüm</a:t>
            </a:r>
            <a:r>
              <a:rPr lang="en-US" dirty="0" smtClean="0"/>
              <a:t> </a:t>
            </a:r>
            <a:r>
              <a:rPr lang="en-US" dirty="0" err="1" smtClean="0"/>
              <a:t>oranları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endParaRPr lang="en-US" dirty="0" smtClean="0"/>
          </a:p>
          <a:p>
            <a:r>
              <a:rPr lang="en-US" dirty="0" err="1" smtClean="0"/>
              <a:t>Ömür</a:t>
            </a:r>
            <a:r>
              <a:rPr lang="en-US" dirty="0" smtClean="0"/>
              <a:t> </a:t>
            </a:r>
            <a:r>
              <a:rPr lang="en-US" dirty="0" err="1" smtClean="0"/>
              <a:t>kısa</a:t>
            </a:r>
            <a:endParaRPr lang="en-US" dirty="0" smtClean="0"/>
          </a:p>
          <a:p>
            <a:r>
              <a:rPr lang="en-US" dirty="0" err="1" smtClean="0"/>
              <a:t>Ameliyatları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zor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Dünyada</a:t>
            </a:r>
            <a:r>
              <a:rPr lang="en-US" dirty="0" smtClean="0"/>
              <a:t> </a:t>
            </a:r>
            <a:r>
              <a:rPr lang="en-US" dirty="0" err="1" smtClean="0"/>
              <a:t>açlıktan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fazla</a:t>
            </a:r>
            <a:r>
              <a:rPr lang="en-US" dirty="0" smtClean="0"/>
              <a:t> </a:t>
            </a:r>
            <a:r>
              <a:rPr lang="en-US" dirty="0" err="1" smtClean="0"/>
              <a:t>şişmanlıktan</a:t>
            </a:r>
            <a:r>
              <a:rPr lang="en-US" dirty="0" smtClean="0"/>
              <a:t> </a:t>
            </a:r>
            <a:r>
              <a:rPr lang="en-US" dirty="0" err="1" smtClean="0"/>
              <a:t>ölüm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58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Obezite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harcanan</a:t>
            </a:r>
            <a:r>
              <a:rPr lang="en-US" dirty="0" smtClean="0"/>
              <a:t> </a:t>
            </a:r>
            <a:r>
              <a:rPr lang="en-US" dirty="0" err="1" smtClean="0"/>
              <a:t>maliyet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dünyadaki</a:t>
            </a:r>
            <a:r>
              <a:rPr lang="en-US" dirty="0" smtClean="0"/>
              <a:t> </a:t>
            </a:r>
            <a:r>
              <a:rPr lang="en-US" dirty="0" err="1" smtClean="0"/>
              <a:t>açlar</a:t>
            </a:r>
            <a:r>
              <a:rPr lang="en-US" dirty="0" smtClean="0"/>
              <a:t> en </a:t>
            </a:r>
            <a:r>
              <a:rPr lang="en-US" dirty="0" err="1" smtClean="0"/>
              <a:t>az</a:t>
            </a:r>
            <a:r>
              <a:rPr lang="en-US" dirty="0" smtClean="0"/>
              <a:t> 3 </a:t>
            </a:r>
            <a:r>
              <a:rPr lang="en-US" dirty="0" err="1" smtClean="0"/>
              <a:t>defa</a:t>
            </a:r>
            <a:r>
              <a:rPr lang="en-US" dirty="0" smtClean="0"/>
              <a:t> </a:t>
            </a:r>
            <a:r>
              <a:rPr lang="en-US" dirty="0" err="1" smtClean="0"/>
              <a:t>doyuruluyor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Yani</a:t>
            </a:r>
            <a:r>
              <a:rPr lang="en-US" dirty="0" smtClean="0"/>
              <a:t> </a:t>
            </a:r>
            <a:r>
              <a:rPr lang="en-US" dirty="0" err="1" smtClean="0"/>
              <a:t>dünyadaki</a:t>
            </a:r>
            <a:r>
              <a:rPr lang="en-US" dirty="0" smtClean="0"/>
              <a:t> </a:t>
            </a:r>
            <a:r>
              <a:rPr lang="en-US" dirty="0" err="1" smtClean="0"/>
              <a:t>açlık</a:t>
            </a:r>
            <a:r>
              <a:rPr lang="en-US" dirty="0" smtClean="0"/>
              <a:t> </a:t>
            </a:r>
            <a:r>
              <a:rPr lang="en-US" dirty="0" err="1" smtClean="0"/>
              <a:t>sebebi</a:t>
            </a:r>
            <a:r>
              <a:rPr lang="en-US" dirty="0" smtClean="0"/>
              <a:t> </a:t>
            </a:r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yetersizligi</a:t>
            </a:r>
            <a:r>
              <a:rPr lang="en-US" dirty="0" smtClean="0"/>
              <a:t> </a:t>
            </a:r>
            <a:r>
              <a:rPr lang="en-US" dirty="0" err="1" smtClean="0"/>
              <a:t>degil</a:t>
            </a:r>
            <a:r>
              <a:rPr lang="en-US" dirty="0" smtClean="0"/>
              <a:t>.</a:t>
            </a:r>
          </a:p>
          <a:p>
            <a:r>
              <a:rPr lang="en-US" dirty="0" smtClean="0"/>
              <a:t>BIR BILINÇLI POLITIKA ILE MILLETLERIN YANLİS YÖNETILMESI VE GELIŞMIŞ ÜLKELERE MAHKUM EDILMESI KONUSU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37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OBEZITE KADIN HAYATINDA MUTLAKA TEDAVI EDILMESI-ÖNLENMESI GEREKLI ONCELIKLI HASTALIKLARDAN.</a:t>
            </a:r>
          </a:p>
          <a:p>
            <a:endParaRPr lang="en-US" dirty="0"/>
          </a:p>
          <a:p>
            <a:r>
              <a:rPr lang="en-US" dirty="0" err="1" smtClean="0">
                <a:solidFill>
                  <a:srgbClr val="3366FF"/>
                </a:solidFill>
              </a:rPr>
              <a:t>Yalan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bütün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kötülüklerin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anası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SISMANLIK-</a:t>
            </a:r>
            <a:r>
              <a:rPr lang="en-US" dirty="0" err="1" smtClean="0">
                <a:solidFill>
                  <a:srgbClr val="3366FF"/>
                </a:solidFill>
              </a:rPr>
              <a:t>Bütün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hastalıkların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anası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Nasıl</a:t>
            </a:r>
            <a:r>
              <a:rPr lang="en-US" dirty="0" smtClean="0"/>
              <a:t> </a:t>
            </a:r>
            <a:r>
              <a:rPr lang="en-US" dirty="0" err="1" smtClean="0"/>
              <a:t>korunalım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Bilincli</a:t>
            </a:r>
            <a:r>
              <a:rPr lang="en-US" dirty="0" smtClean="0"/>
              <a:t> </a:t>
            </a:r>
            <a:r>
              <a:rPr lang="en-US" dirty="0" err="1" smtClean="0"/>
              <a:t>beslenme</a:t>
            </a:r>
            <a:endParaRPr lang="en-US" dirty="0" smtClean="0"/>
          </a:p>
          <a:p>
            <a:r>
              <a:rPr lang="en-US" dirty="0" err="1" smtClean="0"/>
              <a:t>Spor</a:t>
            </a:r>
            <a:endParaRPr lang="en-US" dirty="0" smtClean="0"/>
          </a:p>
          <a:p>
            <a:r>
              <a:rPr lang="en-US" dirty="0" err="1" smtClean="0"/>
              <a:t>Cocukluktan</a:t>
            </a:r>
            <a:r>
              <a:rPr lang="en-US" dirty="0" smtClean="0"/>
              <a:t> </a:t>
            </a:r>
            <a:r>
              <a:rPr lang="en-US" dirty="0" err="1" smtClean="0"/>
              <a:t>baslayan</a:t>
            </a:r>
            <a:r>
              <a:rPr lang="en-US" dirty="0" smtClean="0"/>
              <a:t> </a:t>
            </a:r>
            <a:r>
              <a:rPr lang="en-US" dirty="0" err="1" smtClean="0"/>
              <a:t>beslenme</a:t>
            </a:r>
            <a:r>
              <a:rPr lang="en-US" dirty="0" smtClean="0"/>
              <a:t> </a:t>
            </a:r>
            <a:r>
              <a:rPr lang="en-US" dirty="0" err="1" smtClean="0"/>
              <a:t>düzeni</a:t>
            </a:r>
            <a:endParaRPr lang="en-US" dirty="0" smtClean="0"/>
          </a:p>
          <a:p>
            <a:r>
              <a:rPr lang="en-US" dirty="0" err="1" smtClean="0"/>
              <a:t>Yiyecek</a:t>
            </a:r>
            <a:r>
              <a:rPr lang="en-US" dirty="0" smtClean="0"/>
              <a:t> </a:t>
            </a:r>
            <a:r>
              <a:rPr lang="en-US" dirty="0" err="1" smtClean="0"/>
              <a:t>reklamları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hazır</a:t>
            </a:r>
            <a:r>
              <a:rPr lang="en-US" dirty="0" smtClean="0"/>
              <a:t> </a:t>
            </a:r>
            <a:r>
              <a:rPr lang="en-US" dirty="0" err="1" smtClean="0"/>
              <a:t>gıdalardan</a:t>
            </a:r>
            <a:r>
              <a:rPr lang="en-US" dirty="0" smtClean="0"/>
              <a:t> </a:t>
            </a:r>
            <a:r>
              <a:rPr lang="en-US" dirty="0" err="1" smtClean="0"/>
              <a:t>uzaklasma</a:t>
            </a:r>
            <a:endParaRPr lang="en-US" dirty="0" smtClean="0"/>
          </a:p>
          <a:p>
            <a:r>
              <a:rPr lang="en-US" dirty="0" err="1" smtClean="0"/>
              <a:t>Mutlaka</a:t>
            </a:r>
            <a:r>
              <a:rPr lang="en-US" dirty="0" smtClean="0"/>
              <a:t> </a:t>
            </a:r>
            <a:r>
              <a:rPr lang="en-US" dirty="0" err="1" smtClean="0"/>
              <a:t>dikkate</a:t>
            </a:r>
            <a:r>
              <a:rPr lang="en-US" dirty="0" smtClean="0"/>
              <a:t> </a:t>
            </a:r>
            <a:r>
              <a:rPr lang="en-US" dirty="0" err="1" smtClean="0"/>
              <a:t>alınmalı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01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ANEMİ-KANSIZLIK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DÜNYADAKI KADİNLARİN % 50 SINDE VAR.</a:t>
            </a:r>
          </a:p>
          <a:p>
            <a:r>
              <a:rPr lang="en-US" dirty="0" smtClean="0"/>
              <a:t>ADET </a:t>
            </a:r>
            <a:r>
              <a:rPr lang="en-US" dirty="0" err="1" smtClean="0"/>
              <a:t>olma</a:t>
            </a:r>
            <a:r>
              <a:rPr lang="en-US" dirty="0" smtClean="0"/>
              <a:t>-her ay </a:t>
            </a:r>
            <a:r>
              <a:rPr lang="en-US" dirty="0" err="1" smtClean="0"/>
              <a:t>düzenli</a:t>
            </a:r>
            <a:r>
              <a:rPr lang="en-US" dirty="0" smtClean="0"/>
              <a:t> </a:t>
            </a:r>
            <a:r>
              <a:rPr lang="en-US" dirty="0" err="1" smtClean="0"/>
              <a:t>kanamak</a:t>
            </a:r>
            <a:r>
              <a:rPr lang="en-US" dirty="0" smtClean="0"/>
              <a:t>,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kaybetmek</a:t>
            </a:r>
            <a:endParaRPr lang="en-US" dirty="0" smtClean="0"/>
          </a:p>
          <a:p>
            <a:r>
              <a:rPr lang="en-US" dirty="0" smtClean="0"/>
              <a:t>DOGUMLAR</a:t>
            </a:r>
          </a:p>
          <a:p>
            <a:r>
              <a:rPr lang="en-US" dirty="0" smtClean="0"/>
              <a:t>ET YEMEME</a:t>
            </a:r>
          </a:p>
          <a:p>
            <a:r>
              <a:rPr lang="en-US" dirty="0" err="1" smtClean="0"/>
              <a:t>Anormal</a:t>
            </a:r>
            <a:r>
              <a:rPr lang="en-US" dirty="0" smtClean="0"/>
              <a:t> </a:t>
            </a:r>
            <a:r>
              <a:rPr lang="en-US" dirty="0" err="1" smtClean="0"/>
              <a:t>adet</a:t>
            </a:r>
            <a:r>
              <a:rPr lang="en-US" dirty="0" smtClean="0"/>
              <a:t> </a:t>
            </a:r>
            <a:r>
              <a:rPr lang="en-US" dirty="0" err="1" smtClean="0"/>
              <a:t>kanamaları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düzensizlikler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31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DSÖ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Gebelerde</a:t>
            </a:r>
            <a:r>
              <a:rPr lang="en-US" dirty="0" smtClean="0"/>
              <a:t> </a:t>
            </a:r>
            <a:r>
              <a:rPr lang="en-US" dirty="0" smtClean="0"/>
              <a:t>10.5 </a:t>
            </a:r>
            <a:r>
              <a:rPr lang="en-US" dirty="0" err="1" smtClean="0"/>
              <a:t>alti</a:t>
            </a:r>
            <a:endParaRPr lang="en-US" dirty="0" smtClean="0"/>
          </a:p>
          <a:p>
            <a:r>
              <a:rPr lang="en-US" dirty="0" smtClean="0"/>
              <a:t>         </a:t>
            </a:r>
            <a:r>
              <a:rPr lang="en-US" dirty="0" err="1" smtClean="0"/>
              <a:t>Gebe</a:t>
            </a:r>
            <a:r>
              <a:rPr lang="en-US" dirty="0" smtClean="0"/>
              <a:t> </a:t>
            </a:r>
            <a:r>
              <a:rPr lang="en-US" dirty="0" err="1" smtClean="0"/>
              <a:t>olmayanlarada</a:t>
            </a:r>
            <a:r>
              <a:rPr lang="en-US" dirty="0" smtClean="0"/>
              <a:t> 12 </a:t>
            </a:r>
            <a:r>
              <a:rPr lang="en-US" dirty="0" err="1" smtClean="0"/>
              <a:t>alti</a:t>
            </a:r>
            <a:r>
              <a:rPr lang="en-US" dirty="0" smtClean="0"/>
              <a:t>=</a:t>
            </a:r>
            <a:r>
              <a:rPr lang="en-US" dirty="0" err="1" smtClean="0"/>
              <a:t>anemi</a:t>
            </a: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TC de </a:t>
            </a:r>
            <a:r>
              <a:rPr lang="en-US" dirty="0" err="1" smtClean="0">
                <a:solidFill>
                  <a:srgbClr val="3366FF"/>
                </a:solidFill>
              </a:rPr>
              <a:t>oranlari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err="1" smtClean="0"/>
              <a:t>Gebelerde</a:t>
            </a:r>
            <a:r>
              <a:rPr lang="en-US" dirty="0" smtClean="0"/>
              <a:t> % 40</a:t>
            </a:r>
          </a:p>
          <a:p>
            <a:r>
              <a:rPr lang="en-US" dirty="0" err="1" smtClean="0"/>
              <a:t>Gebe</a:t>
            </a:r>
            <a:r>
              <a:rPr lang="en-US" dirty="0" smtClean="0"/>
              <a:t> </a:t>
            </a:r>
            <a:r>
              <a:rPr lang="en-US" dirty="0" err="1" smtClean="0"/>
              <a:t>olmayanlarda</a:t>
            </a:r>
            <a:r>
              <a:rPr lang="en-US" dirty="0" smtClean="0"/>
              <a:t> % 20-40 </a:t>
            </a:r>
            <a:r>
              <a:rPr lang="en-US" dirty="0" err="1" smtClean="0"/>
              <a:t>arası</a:t>
            </a:r>
            <a:r>
              <a:rPr lang="is-IS" dirty="0" smtClean="0"/>
              <a:t>….çok yüksek rakamlar</a:t>
            </a:r>
          </a:p>
          <a:p>
            <a:r>
              <a:rPr lang="is-IS" dirty="0" smtClean="0">
                <a:solidFill>
                  <a:srgbClr val="3366FF"/>
                </a:solidFill>
              </a:rPr>
              <a:t>Bu aslında sunu gösteriyor. Kadınlarımızın şişmanlik oranı % 35. kansizlik oranı % 40  YANLİŞ VE KÖTÜ BESLENME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73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Düzenli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sayımı-basit</a:t>
            </a:r>
            <a:r>
              <a:rPr lang="en-US" dirty="0" smtClean="0"/>
              <a:t> </a:t>
            </a:r>
            <a:r>
              <a:rPr lang="en-US" dirty="0" err="1" smtClean="0"/>
              <a:t>tetkik</a:t>
            </a:r>
            <a:r>
              <a:rPr lang="en-US" dirty="0" smtClean="0"/>
              <a:t>/ </a:t>
            </a:r>
            <a:r>
              <a:rPr lang="en-US" dirty="0" err="1" smtClean="0"/>
              <a:t>ucuz</a:t>
            </a:r>
            <a:endParaRPr lang="en-US" dirty="0" smtClean="0"/>
          </a:p>
          <a:p>
            <a:r>
              <a:rPr lang="en-US" dirty="0" err="1" smtClean="0"/>
              <a:t>Adet</a:t>
            </a:r>
            <a:r>
              <a:rPr lang="en-US" dirty="0" smtClean="0"/>
              <a:t> </a:t>
            </a:r>
            <a:r>
              <a:rPr lang="en-US" dirty="0" err="1" smtClean="0"/>
              <a:t>döneminde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hapı</a:t>
            </a:r>
            <a:r>
              <a:rPr lang="en-US" dirty="0" smtClean="0"/>
              <a:t> </a:t>
            </a:r>
            <a:r>
              <a:rPr lang="en-US" dirty="0" err="1" smtClean="0"/>
              <a:t>kullanma</a:t>
            </a:r>
            <a:endParaRPr lang="en-US" dirty="0" smtClean="0"/>
          </a:p>
          <a:p>
            <a:r>
              <a:rPr lang="en-US" dirty="0" err="1" smtClean="0"/>
              <a:t>Demir</a:t>
            </a:r>
            <a:r>
              <a:rPr lang="en-US" dirty="0" smtClean="0"/>
              <a:t> </a:t>
            </a:r>
            <a:r>
              <a:rPr lang="en-US" dirty="0" err="1" smtClean="0"/>
              <a:t>içeriği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gıda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beslenme</a:t>
            </a:r>
            <a:r>
              <a:rPr lang="en-US" dirty="0" smtClean="0"/>
              <a:t>(et, </a:t>
            </a:r>
            <a:r>
              <a:rPr lang="en-US" dirty="0" err="1" smtClean="0"/>
              <a:t>ciğer</a:t>
            </a:r>
            <a:r>
              <a:rPr lang="en-US" dirty="0" smtClean="0"/>
              <a:t>, </a:t>
            </a:r>
            <a:r>
              <a:rPr lang="en-US" dirty="0" err="1" smtClean="0"/>
              <a:t>yumurta</a:t>
            </a:r>
            <a:r>
              <a:rPr lang="en-US" dirty="0" smtClean="0"/>
              <a:t>, </a:t>
            </a:r>
            <a:r>
              <a:rPr lang="en-US" dirty="0" err="1" smtClean="0"/>
              <a:t>üzüm</a:t>
            </a:r>
            <a:r>
              <a:rPr lang="en-US" dirty="0" smtClean="0"/>
              <a:t>, </a:t>
            </a:r>
            <a:r>
              <a:rPr lang="en-US" dirty="0" err="1" smtClean="0"/>
              <a:t>pekmez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sayımi</a:t>
            </a:r>
            <a:r>
              <a:rPr lang="en-US" dirty="0" smtClean="0"/>
              <a:t> </a:t>
            </a:r>
            <a:r>
              <a:rPr lang="en-US" dirty="0" err="1" smtClean="0"/>
              <a:t>kontrolleri</a:t>
            </a:r>
            <a:endParaRPr lang="en-US" dirty="0" smtClean="0"/>
          </a:p>
          <a:p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kaybina</a:t>
            </a:r>
            <a:r>
              <a:rPr lang="en-US" dirty="0" smtClean="0"/>
              <a:t> </a:t>
            </a:r>
            <a:r>
              <a:rPr lang="en-US" dirty="0" err="1" smtClean="0"/>
              <a:t>yol</a:t>
            </a:r>
            <a:r>
              <a:rPr lang="en-US" dirty="0" smtClean="0"/>
              <a:t> </a:t>
            </a:r>
            <a:r>
              <a:rPr lang="en-US" dirty="0" err="1" smtClean="0"/>
              <a:t>açan</a:t>
            </a:r>
            <a:r>
              <a:rPr lang="en-US" dirty="0" smtClean="0"/>
              <a:t> </a:t>
            </a:r>
            <a:r>
              <a:rPr lang="en-US" dirty="0" err="1" smtClean="0"/>
              <a:t>hastalıkların</a:t>
            </a:r>
            <a:r>
              <a:rPr lang="en-US" dirty="0" smtClean="0"/>
              <a:t> </a:t>
            </a:r>
            <a:r>
              <a:rPr lang="en-US" dirty="0" err="1" smtClean="0"/>
              <a:t>tedavisi</a:t>
            </a:r>
            <a:endParaRPr lang="en-US" dirty="0" smtClean="0"/>
          </a:p>
          <a:p>
            <a:r>
              <a:rPr lang="en-US" dirty="0" err="1" smtClean="0"/>
              <a:t>Gizli</a:t>
            </a:r>
            <a:r>
              <a:rPr lang="en-US" dirty="0" smtClean="0"/>
              <a:t> </a:t>
            </a:r>
            <a:r>
              <a:rPr lang="en-US" dirty="0" err="1" smtClean="0"/>
              <a:t>kanamaların</a:t>
            </a:r>
            <a:r>
              <a:rPr lang="en-US" dirty="0" smtClean="0"/>
              <a:t> </a:t>
            </a:r>
            <a:r>
              <a:rPr lang="en-US" dirty="0" err="1" smtClean="0"/>
              <a:t>araştırılması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82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KANSER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 </a:t>
            </a:r>
            <a:r>
              <a:rPr lang="en-US" dirty="0" err="1"/>
              <a:t>yıllık</a:t>
            </a:r>
            <a:r>
              <a:rPr lang="en-US" dirty="0"/>
              <a:t> </a:t>
            </a:r>
            <a:r>
              <a:rPr lang="en-US" dirty="0" err="1"/>
              <a:t>sağ</a:t>
            </a:r>
            <a:r>
              <a:rPr lang="en-US" dirty="0"/>
              <a:t> </a:t>
            </a:r>
            <a:r>
              <a:rPr lang="en-US" dirty="0" err="1"/>
              <a:t>kalma</a:t>
            </a:r>
            <a:r>
              <a:rPr lang="en-US" dirty="0"/>
              <a:t> </a:t>
            </a:r>
            <a:r>
              <a:rPr lang="en-US" dirty="0" err="1"/>
              <a:t>oranları</a:t>
            </a:r>
            <a:r>
              <a:rPr lang="en-US" dirty="0"/>
              <a:t>: </a:t>
            </a:r>
            <a:r>
              <a:rPr lang="en-US" dirty="0" err="1"/>
              <a:t>Tedavi</a:t>
            </a:r>
            <a:r>
              <a:rPr lang="en-US" dirty="0"/>
              <a:t> </a:t>
            </a:r>
            <a:r>
              <a:rPr lang="en-US" dirty="0" err="1"/>
              <a:t>edilmiş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hastaların</a:t>
            </a:r>
            <a:r>
              <a:rPr lang="en-US" dirty="0"/>
              <a:t> 5 </a:t>
            </a:r>
            <a:r>
              <a:rPr lang="en-US" dirty="0" err="1"/>
              <a:t>yıl</a:t>
            </a:r>
            <a:r>
              <a:rPr lang="en-US" dirty="0"/>
              <a:t> </a:t>
            </a:r>
            <a:r>
              <a:rPr lang="en-US" dirty="0" err="1"/>
              <a:t>sağ</a:t>
            </a:r>
            <a:r>
              <a:rPr lang="en-US" dirty="0"/>
              <a:t> </a:t>
            </a:r>
            <a:r>
              <a:rPr lang="en-US" dirty="0" err="1"/>
              <a:t>kalma</a:t>
            </a:r>
            <a:r>
              <a:rPr lang="en-US" dirty="0"/>
              <a:t> </a:t>
            </a:r>
            <a:r>
              <a:rPr lang="en-US" dirty="0" err="1"/>
              <a:t>oranlarını</a:t>
            </a:r>
            <a:r>
              <a:rPr lang="en-US" dirty="0"/>
              <a:t> </a:t>
            </a:r>
            <a:r>
              <a:rPr lang="en-US" dirty="0" err="1"/>
              <a:t>ifade</a:t>
            </a:r>
            <a:r>
              <a:rPr lang="en-US" dirty="0"/>
              <a:t> </a:t>
            </a:r>
            <a:r>
              <a:rPr lang="en-US" dirty="0" err="1"/>
              <a:t>eder</a:t>
            </a:r>
            <a:r>
              <a:rPr lang="en-US" dirty="0"/>
              <a:t>. </a:t>
            </a:r>
          </a:p>
          <a:p>
            <a:r>
              <a:rPr lang="en-US" dirty="0"/>
              <a:t> </a:t>
            </a:r>
            <a:r>
              <a:rPr lang="en-US" dirty="0" err="1" smtClean="0"/>
              <a:t>Yumurtalik</a:t>
            </a:r>
            <a:r>
              <a:rPr lang="en-US" dirty="0" smtClean="0"/>
              <a:t> </a:t>
            </a:r>
            <a:r>
              <a:rPr lang="en-US" dirty="0" err="1" smtClean="0"/>
              <a:t>kanserinde</a:t>
            </a:r>
            <a:r>
              <a:rPr lang="en-US" dirty="0" smtClean="0"/>
              <a:t> % 30-40</a:t>
            </a:r>
            <a:endParaRPr lang="en-US" dirty="0"/>
          </a:p>
          <a:p>
            <a:r>
              <a:rPr lang="en-US" dirty="0" err="1"/>
              <a:t>Serviks</a:t>
            </a:r>
            <a:r>
              <a:rPr lang="en-US" dirty="0"/>
              <a:t> </a:t>
            </a:r>
            <a:r>
              <a:rPr lang="en-US" dirty="0" err="1"/>
              <a:t>kanserinde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evreler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  % 70-60  </a:t>
            </a:r>
            <a:r>
              <a:rPr lang="en-US" dirty="0" err="1"/>
              <a:t>arasında</a:t>
            </a:r>
            <a:endParaRPr lang="en-US" dirty="0"/>
          </a:p>
          <a:p>
            <a:r>
              <a:rPr lang="en-US" dirty="0"/>
              <a:t>Endometrium </a:t>
            </a:r>
            <a:r>
              <a:rPr lang="en-US" dirty="0" err="1"/>
              <a:t>kanserinde</a:t>
            </a:r>
            <a:r>
              <a:rPr lang="en-US" dirty="0"/>
              <a:t> ,,     ,,,            % 85-55 </a:t>
            </a:r>
            <a:r>
              <a:rPr lang="en-US" dirty="0" err="1"/>
              <a:t>arasında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32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MEME KANSERI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 li </a:t>
            </a:r>
            <a:r>
              <a:rPr lang="en-US" dirty="0" err="1"/>
              <a:t>yaslarda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kadının</a:t>
            </a:r>
            <a:r>
              <a:rPr lang="en-US" dirty="0"/>
              <a:t> meme </a:t>
            </a:r>
            <a:r>
              <a:rPr lang="en-US" dirty="0" err="1"/>
              <a:t>kanserine</a:t>
            </a:r>
            <a:r>
              <a:rPr lang="en-US" dirty="0"/>
              <a:t> </a:t>
            </a:r>
            <a:r>
              <a:rPr lang="en-US" dirty="0" err="1"/>
              <a:t>yakalanma</a:t>
            </a:r>
            <a:r>
              <a:rPr lang="en-US" dirty="0"/>
              <a:t> </a:t>
            </a:r>
            <a:r>
              <a:rPr lang="en-US" dirty="0" err="1"/>
              <a:t>riski</a:t>
            </a:r>
            <a:r>
              <a:rPr lang="en-US" dirty="0"/>
              <a:t> </a:t>
            </a:r>
            <a:r>
              <a:rPr lang="en-US" dirty="0" err="1"/>
              <a:t>geride</a:t>
            </a:r>
            <a:r>
              <a:rPr lang="en-US" dirty="0"/>
              <a:t> </a:t>
            </a:r>
            <a:r>
              <a:rPr lang="en-US" dirty="0" err="1"/>
              <a:t>kalan</a:t>
            </a:r>
            <a:r>
              <a:rPr lang="en-US" dirty="0"/>
              <a:t> </a:t>
            </a:r>
            <a:r>
              <a:rPr lang="en-US" dirty="0" err="1"/>
              <a:t>hayatı</a:t>
            </a:r>
            <a:r>
              <a:rPr lang="en-US" dirty="0"/>
              <a:t> </a:t>
            </a:r>
            <a:r>
              <a:rPr lang="en-US" dirty="0" err="1"/>
              <a:t>boyunca</a:t>
            </a:r>
            <a:r>
              <a:rPr lang="en-US" dirty="0"/>
              <a:t> 1/10.</a:t>
            </a:r>
          </a:p>
          <a:p>
            <a:r>
              <a:rPr lang="en-US" dirty="0"/>
              <a:t>80 </a:t>
            </a:r>
            <a:r>
              <a:rPr lang="en-US" dirty="0" err="1"/>
              <a:t>yaşında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risk 1/8 </a:t>
            </a:r>
            <a:r>
              <a:rPr lang="en-US" dirty="0" err="1"/>
              <a:t>kadın</a:t>
            </a:r>
            <a:r>
              <a:rPr lang="en-US" dirty="0"/>
              <a:t>.</a:t>
            </a:r>
          </a:p>
          <a:p>
            <a:r>
              <a:rPr lang="en-US" dirty="0"/>
              <a:t>65-70 </a:t>
            </a:r>
            <a:r>
              <a:rPr lang="en-US" dirty="0" err="1"/>
              <a:t>yaşlarında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risk en </a:t>
            </a:r>
            <a:r>
              <a:rPr lang="en-US" dirty="0" err="1"/>
              <a:t>yüksek</a:t>
            </a:r>
            <a:r>
              <a:rPr lang="en-US" dirty="0"/>
              <a:t> </a:t>
            </a:r>
            <a:r>
              <a:rPr lang="en-US" dirty="0" err="1"/>
              <a:t>rakama</a:t>
            </a:r>
            <a:r>
              <a:rPr lang="en-US" dirty="0"/>
              <a:t> </a:t>
            </a:r>
            <a:r>
              <a:rPr lang="en-US" dirty="0" err="1"/>
              <a:t>ulaşır:Yılda</a:t>
            </a:r>
            <a:r>
              <a:rPr lang="en-US" dirty="0"/>
              <a:t> 100.000 </a:t>
            </a:r>
            <a:r>
              <a:rPr lang="en-US" dirty="0" err="1"/>
              <a:t>kadında</a:t>
            </a:r>
            <a:r>
              <a:rPr lang="en-US" dirty="0"/>
              <a:t>/ 410-450</a:t>
            </a:r>
          </a:p>
          <a:p>
            <a:r>
              <a:rPr lang="en-US" dirty="0" err="1"/>
              <a:t>Kadın</a:t>
            </a:r>
            <a:r>
              <a:rPr lang="en-US" dirty="0"/>
              <a:t> </a:t>
            </a:r>
            <a:r>
              <a:rPr lang="en-US" dirty="0" err="1"/>
              <a:t>hayatı</a:t>
            </a:r>
            <a:r>
              <a:rPr lang="en-US" dirty="0"/>
              <a:t> </a:t>
            </a:r>
            <a:r>
              <a:rPr lang="en-US" dirty="0" err="1"/>
              <a:t>uzadıkça</a:t>
            </a:r>
            <a:r>
              <a:rPr lang="en-US" dirty="0"/>
              <a:t> </a:t>
            </a:r>
            <a:r>
              <a:rPr lang="en-US" dirty="0" err="1"/>
              <a:t>menopozdaki</a:t>
            </a:r>
            <a:r>
              <a:rPr lang="en-US" dirty="0"/>
              <a:t> </a:t>
            </a:r>
            <a:r>
              <a:rPr lang="en-US" dirty="0" err="1"/>
              <a:t>kadın</a:t>
            </a:r>
            <a:r>
              <a:rPr lang="en-US" dirty="0"/>
              <a:t> </a:t>
            </a:r>
            <a:r>
              <a:rPr lang="en-US" dirty="0" err="1"/>
              <a:t>sayısında</a:t>
            </a:r>
            <a:r>
              <a:rPr lang="en-US" dirty="0"/>
              <a:t> </a:t>
            </a:r>
            <a:r>
              <a:rPr lang="en-US" dirty="0" err="1"/>
              <a:t>artış</a:t>
            </a:r>
            <a:r>
              <a:rPr lang="en-US" dirty="0"/>
              <a:t> …meme 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err="1"/>
              <a:t>sayısında</a:t>
            </a:r>
            <a:r>
              <a:rPr lang="en-US" dirty="0"/>
              <a:t> </a:t>
            </a:r>
            <a:r>
              <a:rPr lang="en-US" dirty="0" err="1"/>
              <a:t>artış</a:t>
            </a:r>
            <a:r>
              <a:rPr lang="en-US" dirty="0"/>
              <a:t>…HRT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ilgili</a:t>
            </a:r>
            <a:r>
              <a:rPr lang="en-US" dirty="0"/>
              <a:t> </a:t>
            </a:r>
            <a:r>
              <a:rPr lang="en-US" dirty="0" err="1"/>
              <a:t>tartışmalar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sık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2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dirty="0" err="1" smtClean="0">
                <a:solidFill>
                  <a:srgbClr val="3366FF"/>
                </a:solidFill>
              </a:rPr>
              <a:t>Yüce</a:t>
            </a:r>
            <a:r>
              <a:rPr lang="en-US" sz="4000" dirty="0" smtClean="0">
                <a:solidFill>
                  <a:srgbClr val="3366FF"/>
                </a:solidFill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</a:rPr>
              <a:t>Yaratan’ın</a:t>
            </a:r>
            <a:r>
              <a:rPr lang="en-US" sz="4000" dirty="0" smtClean="0">
                <a:solidFill>
                  <a:srgbClr val="3366FF"/>
                </a:solidFill>
              </a:rPr>
              <a:t>   </a:t>
            </a:r>
          </a:p>
          <a:p>
            <a:r>
              <a:rPr lang="en-US" sz="4000" dirty="0" err="1" smtClean="0">
                <a:solidFill>
                  <a:srgbClr val="3366FF"/>
                </a:solidFill>
              </a:rPr>
              <a:t>korumaya</a:t>
            </a:r>
            <a:r>
              <a:rPr lang="en-US" sz="4000" dirty="0" smtClean="0">
                <a:solidFill>
                  <a:srgbClr val="3366FF"/>
                </a:solidFill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</a:rPr>
              <a:t>aldığı</a:t>
            </a:r>
            <a:r>
              <a:rPr lang="en-US" sz="4000" dirty="0" smtClean="0">
                <a:solidFill>
                  <a:srgbClr val="3366FF"/>
                </a:solidFill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</a:rPr>
              <a:t>sistem</a:t>
            </a:r>
            <a:r>
              <a:rPr lang="en-US" sz="4000" dirty="0" smtClean="0">
                <a:solidFill>
                  <a:srgbClr val="3366FF"/>
                </a:solidFill>
              </a:rPr>
              <a:t> </a:t>
            </a:r>
            <a:endParaRPr lang="en-US" sz="4000" dirty="0">
              <a:solidFill>
                <a:srgbClr val="3366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54674" y="3290501"/>
            <a:ext cx="5906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79667" y="3290501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305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Kadınların</a:t>
            </a:r>
            <a:r>
              <a:rPr lang="en-US" dirty="0"/>
              <a:t> </a:t>
            </a:r>
            <a:r>
              <a:rPr lang="en-US" dirty="0" err="1"/>
              <a:t>ortalama</a:t>
            </a:r>
            <a:r>
              <a:rPr lang="en-US" dirty="0"/>
              <a:t> </a:t>
            </a:r>
            <a:r>
              <a:rPr lang="en-US" dirty="0" err="1"/>
              <a:t>ömrü</a:t>
            </a:r>
            <a:r>
              <a:rPr lang="en-US" dirty="0"/>
              <a:t> </a:t>
            </a:r>
            <a:r>
              <a:rPr lang="en-US" dirty="0" err="1"/>
              <a:t>dunyada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bütün</a:t>
            </a:r>
            <a:r>
              <a:rPr lang="en-US" dirty="0" smtClean="0"/>
              <a:t> </a:t>
            </a:r>
            <a:r>
              <a:rPr lang="en-US" dirty="0" err="1" smtClean="0"/>
              <a:t>dünyada</a:t>
            </a:r>
            <a:r>
              <a:rPr lang="en-US" dirty="0" smtClean="0"/>
              <a:t> </a:t>
            </a:r>
            <a:r>
              <a:rPr lang="en-US" dirty="0" err="1" smtClean="0"/>
              <a:t>uzamıştır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Dünyadaki</a:t>
            </a:r>
            <a:r>
              <a:rPr lang="en-US" dirty="0" smtClean="0"/>
              <a:t> </a:t>
            </a:r>
            <a:r>
              <a:rPr lang="en-US" dirty="0" err="1"/>
              <a:t>kadınlarin</a:t>
            </a:r>
            <a:r>
              <a:rPr lang="en-US" dirty="0"/>
              <a:t> % 90 </a:t>
            </a:r>
            <a:r>
              <a:rPr lang="en-US" dirty="0" err="1"/>
              <a:t>ının</a:t>
            </a:r>
            <a:r>
              <a:rPr lang="en-US" dirty="0"/>
              <a:t> </a:t>
            </a:r>
            <a:r>
              <a:rPr lang="en-US" dirty="0" err="1"/>
              <a:t>menopoz</a:t>
            </a:r>
            <a:r>
              <a:rPr lang="en-US" dirty="0"/>
              <a:t> </a:t>
            </a:r>
            <a:r>
              <a:rPr lang="en-US" dirty="0" err="1"/>
              <a:t>yaşına</a:t>
            </a:r>
            <a:r>
              <a:rPr lang="en-US" dirty="0"/>
              <a:t> </a:t>
            </a:r>
            <a:r>
              <a:rPr lang="en-US" dirty="0" err="1"/>
              <a:t>ulaşmaları</a:t>
            </a:r>
            <a:r>
              <a:rPr lang="en-US" dirty="0"/>
              <a:t> </a:t>
            </a:r>
            <a:r>
              <a:rPr lang="en-US" dirty="0" err="1"/>
              <a:t>mümkün</a:t>
            </a:r>
            <a:r>
              <a:rPr lang="en-US" dirty="0"/>
              <a:t> </a:t>
            </a:r>
            <a:r>
              <a:rPr lang="en-US" dirty="0" err="1"/>
              <a:t>olmuştur</a:t>
            </a:r>
            <a:r>
              <a:rPr lang="en-US" dirty="0"/>
              <a:t>.</a:t>
            </a:r>
          </a:p>
          <a:p>
            <a:r>
              <a:rPr lang="en-US" dirty="0"/>
              <a:t>Meme </a:t>
            </a:r>
            <a:r>
              <a:rPr lang="en-US" dirty="0" err="1"/>
              <a:t>Ca</a:t>
            </a:r>
            <a:r>
              <a:rPr lang="en-US" dirty="0"/>
              <a:t> en </a:t>
            </a:r>
            <a:r>
              <a:rPr lang="en-US" dirty="0" err="1"/>
              <a:t>sık</a:t>
            </a:r>
            <a:r>
              <a:rPr lang="en-US" dirty="0"/>
              <a:t> 2 </a:t>
            </a:r>
            <a:r>
              <a:rPr lang="en-US" dirty="0" err="1"/>
              <a:t>kanser</a:t>
            </a:r>
            <a:r>
              <a:rPr lang="en-US" dirty="0"/>
              <a:t> </a:t>
            </a:r>
            <a:r>
              <a:rPr lang="en-US" dirty="0" err="1"/>
              <a:t>olmasına</a:t>
            </a:r>
            <a:r>
              <a:rPr lang="en-US" dirty="0"/>
              <a:t> </a:t>
            </a:r>
            <a:r>
              <a:rPr lang="en-US" dirty="0" err="1"/>
              <a:t>rağmen</a:t>
            </a:r>
            <a:r>
              <a:rPr lang="en-US" dirty="0"/>
              <a:t> ,</a:t>
            </a:r>
            <a:r>
              <a:rPr lang="en-US" dirty="0" err="1"/>
              <a:t>ölüm</a:t>
            </a:r>
            <a:r>
              <a:rPr lang="en-US" dirty="0"/>
              <a:t> </a:t>
            </a:r>
            <a:r>
              <a:rPr lang="en-US" dirty="0" err="1"/>
              <a:t>oranında</a:t>
            </a:r>
            <a:r>
              <a:rPr lang="en-US" dirty="0"/>
              <a:t> </a:t>
            </a:r>
            <a:r>
              <a:rPr lang="en-US" dirty="0" err="1"/>
              <a:t>geridedir,yani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sayıda</a:t>
            </a:r>
            <a:r>
              <a:rPr lang="en-US" dirty="0"/>
              <a:t> </a:t>
            </a:r>
            <a:r>
              <a:rPr lang="en-US" dirty="0" err="1"/>
              <a:t>kadın</a:t>
            </a:r>
            <a:r>
              <a:rPr lang="en-US" dirty="0"/>
              <a:t> </a:t>
            </a:r>
            <a:r>
              <a:rPr lang="en-US" dirty="0" err="1"/>
              <a:t>ömrünü</a:t>
            </a:r>
            <a:r>
              <a:rPr lang="en-US" dirty="0"/>
              <a:t>  meme </a:t>
            </a:r>
            <a:r>
              <a:rPr lang="en-US" dirty="0" err="1"/>
              <a:t>Ca</a:t>
            </a:r>
            <a:r>
              <a:rPr lang="en-US" dirty="0"/>
              <a:t> li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ettirir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49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Estrojen-kadınlık</a:t>
            </a:r>
            <a:r>
              <a:rPr lang="en-US" dirty="0" smtClean="0"/>
              <a:t> </a:t>
            </a:r>
            <a:r>
              <a:rPr lang="en-US" dirty="0" err="1" smtClean="0"/>
              <a:t>hormonu</a:t>
            </a:r>
            <a:r>
              <a:rPr lang="en-US" dirty="0" smtClean="0"/>
              <a:t>  </a:t>
            </a:r>
            <a:r>
              <a:rPr lang="en-US" dirty="0"/>
              <a:t>meme </a:t>
            </a:r>
            <a:r>
              <a:rPr lang="en-US" dirty="0" err="1"/>
              <a:t>dokusunda</a:t>
            </a:r>
            <a:r>
              <a:rPr lang="en-US" dirty="0"/>
              <a:t>  </a:t>
            </a:r>
            <a:r>
              <a:rPr lang="en-US" dirty="0" err="1" smtClean="0"/>
              <a:t>hücrenin</a:t>
            </a:r>
            <a:r>
              <a:rPr lang="en-US" dirty="0" smtClean="0"/>
              <a:t> </a:t>
            </a:r>
            <a:r>
              <a:rPr lang="en-US" dirty="0" err="1" smtClean="0"/>
              <a:t>çoğalma</a:t>
            </a:r>
            <a:r>
              <a:rPr lang="en-US" dirty="0" smtClean="0"/>
              <a:t> </a:t>
            </a:r>
            <a:r>
              <a:rPr lang="en-US" dirty="0" err="1"/>
              <a:t>hızını</a:t>
            </a:r>
            <a:r>
              <a:rPr lang="en-US" dirty="0"/>
              <a:t> </a:t>
            </a:r>
            <a:r>
              <a:rPr lang="en-US" dirty="0" err="1"/>
              <a:t>artırır</a:t>
            </a:r>
            <a:r>
              <a:rPr lang="en-US" dirty="0"/>
              <a:t>.</a:t>
            </a:r>
          </a:p>
          <a:p>
            <a:r>
              <a:rPr lang="en-US" dirty="0"/>
              <a:t>Meme </a:t>
            </a:r>
            <a:r>
              <a:rPr lang="en-US" dirty="0" err="1"/>
              <a:t>epitel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yağ</a:t>
            </a:r>
            <a:r>
              <a:rPr lang="en-US" dirty="0"/>
              <a:t> </a:t>
            </a:r>
            <a:r>
              <a:rPr lang="en-US" dirty="0" err="1"/>
              <a:t>dokusunun</a:t>
            </a:r>
            <a:r>
              <a:rPr lang="en-US" dirty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hormona</a:t>
            </a:r>
            <a:r>
              <a:rPr lang="en-US" dirty="0" smtClean="0"/>
              <a:t> </a:t>
            </a:r>
            <a:r>
              <a:rPr lang="en-US" dirty="0" err="1" smtClean="0"/>
              <a:t>merakı</a:t>
            </a:r>
            <a:r>
              <a:rPr lang="en-US" dirty="0" smtClean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yüksek</a:t>
            </a:r>
            <a:r>
              <a:rPr lang="en-US" dirty="0"/>
              <a:t>.</a:t>
            </a:r>
          </a:p>
          <a:p>
            <a:r>
              <a:rPr lang="en-US" dirty="0" err="1" smtClean="0"/>
              <a:t>Estrojen</a:t>
            </a:r>
            <a:r>
              <a:rPr lang="en-US" dirty="0" smtClean="0"/>
              <a:t> </a:t>
            </a:r>
            <a:r>
              <a:rPr lang="en-US" dirty="0" err="1" smtClean="0"/>
              <a:t>memede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sayısının</a:t>
            </a:r>
            <a:r>
              <a:rPr lang="en-US" dirty="0" smtClean="0"/>
              <a:t> </a:t>
            </a:r>
            <a:r>
              <a:rPr lang="en-US" dirty="0" err="1" smtClean="0"/>
              <a:t>coğalmasını</a:t>
            </a:r>
            <a:r>
              <a:rPr lang="en-US" dirty="0" smtClean="0"/>
              <a:t> </a:t>
            </a:r>
            <a:r>
              <a:rPr lang="en-US" dirty="0" err="1" smtClean="0"/>
              <a:t>artırır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36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Sıfır</a:t>
            </a:r>
            <a:r>
              <a:rPr lang="en-US" dirty="0"/>
              <a:t> risk ,</a:t>
            </a:r>
            <a:r>
              <a:rPr lang="en-US" dirty="0" err="1"/>
              <a:t>tıpda</a:t>
            </a:r>
            <a:r>
              <a:rPr lang="en-US" dirty="0"/>
              <a:t> </a:t>
            </a:r>
            <a:r>
              <a:rPr lang="en-US" dirty="0" err="1"/>
              <a:t>yoktur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 smtClean="0"/>
              <a:t>Alkol</a:t>
            </a:r>
            <a:r>
              <a:rPr lang="en-US" dirty="0" err="1"/>
              <a:t>,sigara,obezite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yüksek</a:t>
            </a:r>
            <a:r>
              <a:rPr lang="en-US" dirty="0"/>
              <a:t> risk </a:t>
            </a:r>
            <a:r>
              <a:rPr lang="en-US" dirty="0" err="1"/>
              <a:t>taşır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Menopozda</a:t>
            </a:r>
            <a:r>
              <a:rPr lang="en-US" dirty="0" smtClean="0"/>
              <a:t> </a:t>
            </a:r>
            <a:r>
              <a:rPr lang="en-US" dirty="0" err="1" smtClean="0"/>
              <a:t>verilen</a:t>
            </a:r>
            <a:r>
              <a:rPr lang="en-US" dirty="0" smtClean="0"/>
              <a:t> </a:t>
            </a:r>
            <a:r>
              <a:rPr lang="en-US" dirty="0" err="1" smtClean="0"/>
              <a:t>hormonlar</a:t>
            </a:r>
            <a:r>
              <a:rPr lang="en-US" dirty="0" smtClean="0"/>
              <a:t> </a:t>
            </a:r>
            <a:r>
              <a:rPr lang="en-US" dirty="0" err="1" smtClean="0"/>
              <a:t>kontrollu</a:t>
            </a:r>
            <a:r>
              <a:rPr lang="en-US" dirty="0" smtClean="0"/>
              <a:t> </a:t>
            </a:r>
            <a:r>
              <a:rPr lang="en-US" dirty="0" err="1" smtClean="0"/>
              <a:t>verilirse</a:t>
            </a:r>
            <a:r>
              <a:rPr lang="en-US" dirty="0" smtClean="0"/>
              <a:t> </a:t>
            </a:r>
            <a:r>
              <a:rPr lang="en-US" dirty="0" err="1" smtClean="0"/>
              <a:t>korkmaya</a:t>
            </a:r>
            <a:r>
              <a:rPr lang="en-US" dirty="0" smtClean="0"/>
              <a:t> </a:t>
            </a:r>
            <a:r>
              <a:rPr lang="en-US" dirty="0" err="1" smtClean="0"/>
              <a:t>gerek</a:t>
            </a:r>
            <a:r>
              <a:rPr lang="en-US" dirty="0" smtClean="0"/>
              <a:t> </a:t>
            </a:r>
            <a:r>
              <a:rPr lang="en-US" dirty="0" err="1" smtClean="0"/>
              <a:t>yoktur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Düzenli</a:t>
            </a:r>
            <a:r>
              <a:rPr lang="en-US" dirty="0" smtClean="0"/>
              <a:t> </a:t>
            </a:r>
            <a:r>
              <a:rPr lang="en-US" dirty="0" err="1"/>
              <a:t>takip</a:t>
            </a:r>
            <a:r>
              <a:rPr lang="en-US" dirty="0"/>
              <a:t> her </a:t>
            </a:r>
            <a:r>
              <a:rPr lang="en-US" dirty="0" err="1"/>
              <a:t>durumda</a:t>
            </a:r>
            <a:r>
              <a:rPr lang="en-US" dirty="0"/>
              <a:t> </a:t>
            </a:r>
            <a:r>
              <a:rPr lang="en-US" dirty="0" err="1"/>
              <a:t>gereklidir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08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E</a:t>
            </a:r>
            <a:r>
              <a:rPr lang="tr-TR" dirty="0" smtClean="0"/>
              <a:t>rken </a:t>
            </a:r>
            <a:r>
              <a:rPr lang="tr-TR" dirty="0"/>
              <a:t>tanı yöntemleri sayesinde Meme Kanserinde iyileşme oranın çok yüksek seviyelere çıktığı görülmüştür. </a:t>
            </a:r>
            <a:endParaRPr lang="tr-TR" dirty="0" smtClean="0"/>
          </a:p>
          <a:p>
            <a:r>
              <a:rPr lang="tr-TR" dirty="0" smtClean="0"/>
              <a:t>Erken </a:t>
            </a:r>
            <a:r>
              <a:rPr lang="tr-TR" dirty="0"/>
              <a:t>tanıların ise pek çok kez Kendi Kendine Meme Muayene sayesinde ortaya </a:t>
            </a:r>
            <a:r>
              <a:rPr lang="tr-TR" dirty="0" smtClean="0"/>
              <a:t>çıktığı görülmektedir. </a:t>
            </a:r>
          </a:p>
          <a:p>
            <a:r>
              <a:rPr lang="tr-TR" dirty="0" smtClean="0"/>
              <a:t>Ancak </a:t>
            </a:r>
            <a:r>
              <a:rPr lang="tr-TR" dirty="0"/>
              <a:t>çoğu kez bu durum eğitim seviyesi ve refah düzeyi yüksek bireylerde karşılık bulmaktadır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Her kadın kendini muayene etmeyi öğrenmelidir.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49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/>
              <a:t>Meme kanseri en sık görülen </a:t>
            </a:r>
            <a:r>
              <a:rPr lang="tr-TR" dirty="0" smtClean="0"/>
              <a:t>KADİN </a:t>
            </a:r>
            <a:r>
              <a:rPr lang="tr-TR" dirty="0" err="1" smtClean="0"/>
              <a:t>kanserI</a:t>
            </a:r>
            <a:r>
              <a:rPr lang="tr-TR" dirty="0" smtClean="0"/>
              <a:t> </a:t>
            </a:r>
            <a:r>
              <a:rPr lang="tr-TR" dirty="0"/>
              <a:t>(%23)</a:t>
            </a:r>
          </a:p>
          <a:p>
            <a:r>
              <a:rPr lang="tr-TR" dirty="0"/>
              <a:t>2002 de </a:t>
            </a:r>
            <a:r>
              <a:rPr lang="en-US" dirty="0"/>
              <a:t>1.15 mil</a:t>
            </a:r>
            <a:r>
              <a:rPr lang="tr-TR" dirty="0"/>
              <a:t>yon yeni vaka</a:t>
            </a:r>
            <a:endParaRPr lang="en-US" dirty="0"/>
          </a:p>
          <a:p>
            <a:r>
              <a:rPr lang="tr-TR" dirty="0"/>
              <a:t>Olguların %50 den fazlası gelişmiş ülkelerde </a:t>
            </a:r>
            <a:r>
              <a:rPr lang="en-US" dirty="0"/>
              <a:t>361,000 </a:t>
            </a:r>
            <a:r>
              <a:rPr lang="tr-TR" dirty="0"/>
              <a:t>Avrupa da</a:t>
            </a:r>
            <a:r>
              <a:rPr lang="en-US" dirty="0"/>
              <a:t> (27.3% ) </a:t>
            </a:r>
            <a:r>
              <a:rPr lang="en-US" dirty="0" err="1"/>
              <a:t>ve</a:t>
            </a:r>
            <a:r>
              <a:rPr lang="en-US" dirty="0"/>
              <a:t> 230,000 </a:t>
            </a:r>
            <a:r>
              <a:rPr lang="en-US" dirty="0" err="1"/>
              <a:t>kisi</a:t>
            </a:r>
            <a:r>
              <a:rPr lang="en-US" dirty="0"/>
              <a:t> </a:t>
            </a:r>
            <a:r>
              <a:rPr lang="tr-TR" dirty="0"/>
              <a:t>Kuzey</a:t>
            </a:r>
            <a:r>
              <a:rPr lang="en-US" dirty="0"/>
              <a:t> </a:t>
            </a:r>
            <a:r>
              <a:rPr lang="en-US" dirty="0" err="1"/>
              <a:t>Ameri</a:t>
            </a:r>
            <a:r>
              <a:rPr lang="tr-TR" dirty="0"/>
              <a:t>k</a:t>
            </a:r>
            <a:r>
              <a:rPr lang="en-US" dirty="0"/>
              <a:t>a</a:t>
            </a:r>
            <a:r>
              <a:rPr lang="tr-TR" dirty="0"/>
              <a:t> (31.3%).</a:t>
            </a:r>
          </a:p>
          <a:p>
            <a:r>
              <a:rPr lang="tr-TR" dirty="0"/>
              <a:t>Meme kanserli hastalarda tüm evrelere göre 5 yıllık </a:t>
            </a:r>
            <a:r>
              <a:rPr lang="tr-TR" dirty="0" err="1"/>
              <a:t>sağkalım</a:t>
            </a:r>
            <a:r>
              <a:rPr lang="tr-TR" dirty="0"/>
              <a:t> </a:t>
            </a:r>
            <a:r>
              <a:rPr lang="tr-TR" dirty="0" err="1"/>
              <a:t>oranları,gelişmiş</a:t>
            </a:r>
            <a:r>
              <a:rPr lang="tr-TR" dirty="0"/>
              <a:t> ülkelerde %83 iken, gelişmekte olan ülkelerde %53 olarak bildirilmektedir. Aradaki bu önemli fark, gelişmiş olan ülkelerde tarama mamografisi sayesinde erken tanı ve daha iyi tedavi</a:t>
            </a:r>
          </a:p>
          <a:p>
            <a:pPr>
              <a:buNone/>
            </a:pPr>
            <a:r>
              <a:rPr lang="tr-TR" dirty="0"/>
              <a:t>   olanakları ile açıklanabilir.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35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KABA HESAP</a:t>
            </a:r>
          </a:p>
          <a:p>
            <a:r>
              <a:rPr lang="en-US" dirty="0" err="1" smtClean="0"/>
              <a:t>Kırgızistan</a:t>
            </a:r>
            <a:r>
              <a:rPr lang="en-US" dirty="0" smtClean="0"/>
              <a:t> </a:t>
            </a:r>
            <a:r>
              <a:rPr lang="en-US" dirty="0" err="1" smtClean="0"/>
              <a:t>nufusu</a:t>
            </a:r>
            <a:r>
              <a:rPr lang="en-US" dirty="0" smtClean="0"/>
              <a:t> 6 </a:t>
            </a:r>
            <a:r>
              <a:rPr lang="en-US" dirty="0" err="1" smtClean="0"/>
              <a:t>milyon</a:t>
            </a:r>
            <a:endParaRPr lang="en-US" dirty="0" smtClean="0"/>
          </a:p>
          <a:p>
            <a:r>
              <a:rPr lang="en-US" dirty="0" err="1" smtClean="0"/>
              <a:t>Yarisi</a:t>
            </a:r>
            <a:r>
              <a:rPr lang="en-US" dirty="0" smtClean="0"/>
              <a:t> </a:t>
            </a:r>
            <a:r>
              <a:rPr lang="en-US" dirty="0" err="1" smtClean="0"/>
              <a:t>kadın</a:t>
            </a:r>
            <a:r>
              <a:rPr lang="en-US" dirty="0" smtClean="0"/>
              <a:t>. 3 </a:t>
            </a:r>
            <a:r>
              <a:rPr lang="en-US" dirty="0" err="1" smtClean="0"/>
              <a:t>milyon</a:t>
            </a:r>
            <a:endParaRPr lang="en-US" dirty="0" smtClean="0"/>
          </a:p>
          <a:p>
            <a:r>
              <a:rPr lang="en-US" dirty="0" smtClean="0"/>
              <a:t>Her 7-8 </a:t>
            </a:r>
            <a:r>
              <a:rPr lang="en-US" dirty="0" err="1" smtClean="0"/>
              <a:t>kadında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meme 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n-US" dirty="0" err="1" smtClean="0"/>
              <a:t>ortaya</a:t>
            </a:r>
            <a:r>
              <a:rPr lang="en-US" dirty="0" smtClean="0"/>
              <a:t> </a:t>
            </a:r>
            <a:r>
              <a:rPr lang="en-US" dirty="0" err="1" smtClean="0"/>
              <a:t>çikıyor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Bunu</a:t>
            </a:r>
            <a:r>
              <a:rPr lang="en-US" dirty="0" smtClean="0"/>
              <a:t> 10 </a:t>
            </a:r>
            <a:r>
              <a:rPr lang="en-US" dirty="0" err="1" smtClean="0"/>
              <a:t>kadında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desek</a:t>
            </a:r>
            <a:endParaRPr lang="en-US" dirty="0" smtClean="0"/>
          </a:p>
          <a:p>
            <a:r>
              <a:rPr lang="en-US" dirty="0" smtClean="0"/>
              <a:t>3 </a:t>
            </a:r>
            <a:r>
              <a:rPr lang="en-US" dirty="0" err="1" smtClean="0"/>
              <a:t>oo</a:t>
            </a:r>
            <a:r>
              <a:rPr lang="en-US" dirty="0" smtClean="0"/>
              <a:t> </a:t>
            </a:r>
            <a:r>
              <a:rPr lang="en-US" dirty="0" err="1" smtClean="0"/>
              <a:t>ooo</a:t>
            </a:r>
            <a:r>
              <a:rPr lang="en-US" dirty="0" smtClean="0"/>
              <a:t> </a:t>
            </a:r>
            <a:r>
              <a:rPr lang="en-US" dirty="0" err="1" smtClean="0"/>
              <a:t>kadın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Hangimiz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yaptirdi</a:t>
            </a:r>
            <a:r>
              <a:rPr lang="en-US" dirty="0" smtClean="0"/>
              <a:t>/ meme </a:t>
            </a:r>
            <a:r>
              <a:rPr lang="en-US" dirty="0" err="1" smtClean="0"/>
              <a:t>muayenesi</a:t>
            </a:r>
            <a:r>
              <a:rPr lang="en-US" dirty="0" smtClean="0"/>
              <a:t> </a:t>
            </a:r>
            <a:r>
              <a:rPr lang="en-US" dirty="0" err="1" smtClean="0"/>
              <a:t>yapti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89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Ayna</a:t>
            </a:r>
            <a:r>
              <a:rPr lang="en-US" dirty="0" smtClean="0"/>
              <a:t> </a:t>
            </a:r>
            <a:r>
              <a:rPr lang="en-US" dirty="0" err="1" smtClean="0"/>
              <a:t>karsisinda</a:t>
            </a:r>
            <a:r>
              <a:rPr lang="en-US" dirty="0" smtClean="0"/>
              <a:t> her </a:t>
            </a:r>
            <a:r>
              <a:rPr lang="en-US" dirty="0" err="1" smtClean="0"/>
              <a:t>banyodan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kendinizi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memenizi</a:t>
            </a:r>
            <a:r>
              <a:rPr lang="en-US" dirty="0" smtClean="0"/>
              <a:t> </a:t>
            </a:r>
            <a:r>
              <a:rPr lang="en-US" dirty="0" err="1" smtClean="0"/>
              <a:t>incelediniz</a:t>
            </a:r>
            <a:r>
              <a:rPr lang="en-US" dirty="0" smtClean="0"/>
              <a:t> mi</a:t>
            </a:r>
          </a:p>
          <a:p>
            <a:r>
              <a:rPr lang="en-US" dirty="0" smtClean="0"/>
              <a:t>Eller </a:t>
            </a:r>
            <a:r>
              <a:rPr lang="en-US" dirty="0" err="1" smtClean="0"/>
              <a:t>yukarıda</a:t>
            </a:r>
            <a:endParaRPr lang="en-US" dirty="0" smtClean="0"/>
          </a:p>
          <a:p>
            <a:r>
              <a:rPr lang="en-US" dirty="0" smtClean="0"/>
              <a:t>Eller </a:t>
            </a:r>
            <a:r>
              <a:rPr lang="en-US" dirty="0" err="1" smtClean="0"/>
              <a:t>belde</a:t>
            </a:r>
            <a:endParaRPr lang="en-US" dirty="0" smtClean="0"/>
          </a:p>
          <a:p>
            <a:r>
              <a:rPr lang="en-US" dirty="0" smtClean="0"/>
              <a:t>El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hafifce</a:t>
            </a:r>
            <a:r>
              <a:rPr lang="en-US" dirty="0" smtClean="0"/>
              <a:t> </a:t>
            </a:r>
            <a:r>
              <a:rPr lang="en-US" dirty="0" err="1" smtClean="0"/>
              <a:t>bastirarak</a:t>
            </a:r>
            <a:r>
              <a:rPr lang="en-US" dirty="0" smtClean="0"/>
              <a:t> </a:t>
            </a:r>
            <a:r>
              <a:rPr lang="en-US" dirty="0" err="1" smtClean="0"/>
              <a:t>muayene</a:t>
            </a:r>
            <a:r>
              <a:rPr lang="en-US" dirty="0" smtClean="0"/>
              <a:t>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600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tr-TR" b="1" dirty="0"/>
              <a:t>GENETİK RİSK İÇİN KRİTERLER</a:t>
            </a:r>
          </a:p>
          <a:p>
            <a:r>
              <a:rPr lang="tr-TR" b="1" dirty="0"/>
              <a:t>%20-25 den fazla meme ve </a:t>
            </a:r>
            <a:r>
              <a:rPr lang="tr-TR" b="1" dirty="0" err="1"/>
              <a:t>over</a:t>
            </a:r>
            <a:r>
              <a:rPr lang="tr-TR" b="1" dirty="0"/>
              <a:t> kanser riski olan hastalar</a:t>
            </a:r>
          </a:p>
          <a:p>
            <a:r>
              <a:rPr lang="tr-TR" dirty="0"/>
              <a:t>Meme ve </a:t>
            </a:r>
            <a:r>
              <a:rPr lang="tr-TR" dirty="0" err="1"/>
              <a:t>over</a:t>
            </a:r>
            <a:r>
              <a:rPr lang="tr-TR" dirty="0"/>
              <a:t> kanser öyküsü olan hastalar</a:t>
            </a:r>
          </a:p>
          <a:p>
            <a:r>
              <a:rPr lang="tr-TR" dirty="0"/>
              <a:t>Kendisinde ve yakın akrabasında </a:t>
            </a:r>
            <a:r>
              <a:rPr lang="tr-TR" dirty="0" err="1"/>
              <a:t>over</a:t>
            </a:r>
            <a:r>
              <a:rPr lang="tr-TR" dirty="0"/>
              <a:t> kanseri veya </a:t>
            </a:r>
            <a:r>
              <a:rPr lang="tr-TR" dirty="0" err="1"/>
              <a:t>premenapozal</a:t>
            </a:r>
            <a:r>
              <a:rPr lang="tr-TR" dirty="0"/>
              <a:t> meme kanseri olan hastalar</a:t>
            </a:r>
          </a:p>
          <a:p>
            <a:r>
              <a:rPr lang="tr-TR" dirty="0" err="1"/>
              <a:t>Over</a:t>
            </a:r>
            <a:r>
              <a:rPr lang="tr-TR" dirty="0"/>
              <a:t> kanseri olup </a:t>
            </a:r>
            <a:r>
              <a:rPr lang="tr-TR" dirty="0" err="1"/>
              <a:t>askenazi</a:t>
            </a:r>
            <a:r>
              <a:rPr lang="tr-TR" dirty="0"/>
              <a:t> </a:t>
            </a:r>
            <a:r>
              <a:rPr lang="tr-TR" dirty="0" err="1"/>
              <a:t>yahudi</a:t>
            </a:r>
            <a:r>
              <a:rPr lang="tr-TR" dirty="0"/>
              <a:t> olan hastalar</a:t>
            </a:r>
          </a:p>
          <a:p>
            <a:r>
              <a:rPr lang="tr-TR" dirty="0"/>
              <a:t>50 yaşında veya altında meme kanseri olup yakın akrabasında </a:t>
            </a:r>
            <a:r>
              <a:rPr lang="tr-TR" dirty="0" err="1"/>
              <a:t>over</a:t>
            </a:r>
            <a:r>
              <a:rPr lang="tr-TR" dirty="0"/>
              <a:t> kanseri yada erkek yakınında meme kanseri olanlar</a:t>
            </a:r>
          </a:p>
          <a:p>
            <a:r>
              <a:rPr lang="tr-TR" dirty="0"/>
              <a:t>40 yaş veya altında meme kanseri olup </a:t>
            </a:r>
            <a:r>
              <a:rPr lang="tr-TR" dirty="0" err="1"/>
              <a:t>askenazi</a:t>
            </a:r>
            <a:r>
              <a:rPr lang="tr-TR" dirty="0"/>
              <a:t> </a:t>
            </a:r>
            <a:r>
              <a:rPr lang="tr-TR" dirty="0" err="1"/>
              <a:t>yahudi</a:t>
            </a:r>
            <a:r>
              <a:rPr lang="tr-TR" dirty="0"/>
              <a:t> olan hastalar</a:t>
            </a:r>
          </a:p>
          <a:p>
            <a:r>
              <a:rPr lang="tr-TR" dirty="0"/>
              <a:t>Yakın akrabasında BRCA1-2 mutasyonu olduğu bilinen hastalar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65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b="1" dirty="0"/>
              <a:t>%5-10 dan fazla riski olanlar;</a:t>
            </a:r>
          </a:p>
          <a:p>
            <a:r>
              <a:rPr lang="tr-TR" dirty="0"/>
              <a:t>40 yaşında ve daha önce meme kanseri olan hastalar</a:t>
            </a:r>
          </a:p>
          <a:p>
            <a:r>
              <a:rPr lang="tr-TR" dirty="0" err="1"/>
              <a:t>Over</a:t>
            </a:r>
            <a:r>
              <a:rPr lang="tr-TR" dirty="0"/>
              <a:t> </a:t>
            </a:r>
            <a:r>
              <a:rPr lang="tr-TR" dirty="0" err="1"/>
              <a:t>kanseri,peritonel</a:t>
            </a:r>
            <a:r>
              <a:rPr lang="tr-TR" dirty="0"/>
              <a:t> kanser ya da yüksek </a:t>
            </a:r>
            <a:r>
              <a:rPr lang="tr-TR" dirty="0" err="1"/>
              <a:t>gradeli</a:t>
            </a:r>
            <a:r>
              <a:rPr lang="tr-TR" dirty="0"/>
              <a:t> tuba kanseri olan hastalar</a:t>
            </a:r>
          </a:p>
          <a:p>
            <a:r>
              <a:rPr lang="tr-TR" dirty="0" err="1"/>
              <a:t>Bilateral</a:t>
            </a:r>
            <a:r>
              <a:rPr lang="tr-TR" dirty="0"/>
              <a:t> meme kanseri olan hastalar (50 yaşın altında)</a:t>
            </a:r>
          </a:p>
          <a:p>
            <a:r>
              <a:rPr lang="tr-TR" dirty="0"/>
              <a:t>5o yaşın altında kendisinde ve yakınında meme kanseri olan hastalar</a:t>
            </a:r>
          </a:p>
          <a:p>
            <a:r>
              <a:rPr lang="tr-TR" dirty="0"/>
              <a:t>50 yaşın altında meme kanseri olan </a:t>
            </a:r>
            <a:r>
              <a:rPr lang="tr-TR" dirty="0" err="1"/>
              <a:t>askenazi</a:t>
            </a:r>
            <a:r>
              <a:rPr lang="tr-TR" dirty="0"/>
              <a:t> </a:t>
            </a:r>
            <a:r>
              <a:rPr lang="tr-TR" dirty="0" err="1"/>
              <a:t>yahudi</a:t>
            </a:r>
            <a:r>
              <a:rPr lang="tr-TR" dirty="0"/>
              <a:t> </a:t>
            </a:r>
          </a:p>
          <a:p>
            <a:r>
              <a:rPr lang="tr-TR" dirty="0"/>
              <a:t>Kendisinde ve en az iki yakınında meme kanseri olanlar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18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Meme </a:t>
            </a:r>
            <a:r>
              <a:rPr lang="en-US" dirty="0" err="1" smtClean="0"/>
              <a:t>muayene</a:t>
            </a:r>
            <a:r>
              <a:rPr lang="en-US" dirty="0" smtClean="0"/>
              <a:t> </a:t>
            </a:r>
            <a:r>
              <a:rPr lang="en-US" dirty="0" err="1" smtClean="0"/>
              <a:t>önerileri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20-49 yaş </a:t>
            </a:r>
            <a:r>
              <a:rPr lang="tr-TR" dirty="0" err="1"/>
              <a:t>arası:Her</a:t>
            </a:r>
            <a:r>
              <a:rPr lang="tr-TR" dirty="0"/>
              <a:t> ay adet tarihinden 7 gün sonra veya her ayın belirli bir günü periyodik olarak kendi kendine muayene </a:t>
            </a:r>
            <a:r>
              <a:rPr lang="tr-TR" dirty="0" err="1"/>
              <a:t>yapılmalıdır.Yılda</a:t>
            </a:r>
            <a:r>
              <a:rPr lang="tr-TR" dirty="0"/>
              <a:t> 1 kez hekim tarafından muayene  yapılmalıdır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Ailede-akrabalarda meme-</a:t>
            </a:r>
            <a:r>
              <a:rPr lang="tr-TR" dirty="0" err="1" smtClean="0"/>
              <a:t>yumurtalik</a:t>
            </a:r>
            <a:r>
              <a:rPr lang="tr-TR" dirty="0" smtClean="0"/>
              <a:t> kanseri varsa daha da dikkatli </a:t>
            </a:r>
            <a:r>
              <a:rPr lang="tr-TR" dirty="0" err="1" smtClean="0"/>
              <a:t>olunmali</a:t>
            </a:r>
            <a:r>
              <a:rPr lang="tr-TR" dirty="0" smtClean="0"/>
              <a:t>.</a:t>
            </a:r>
          </a:p>
          <a:p>
            <a:r>
              <a:rPr lang="tr-TR" dirty="0" err="1" smtClean="0">
                <a:solidFill>
                  <a:srgbClr val="3366FF"/>
                </a:solidFill>
              </a:rPr>
              <a:t>Ozellikle</a:t>
            </a:r>
            <a:r>
              <a:rPr lang="tr-TR" dirty="0" smtClean="0">
                <a:solidFill>
                  <a:srgbClr val="3366FF"/>
                </a:solidFill>
              </a:rPr>
              <a:t> anne tarafında!!!!!</a:t>
            </a:r>
            <a:endParaRPr lang="tr-TR" dirty="0">
              <a:solidFill>
                <a:srgbClr val="33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5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Sağlık </a:t>
            </a:r>
            <a:r>
              <a:rPr lang="en-US" dirty="0" err="1" smtClean="0"/>
              <a:t>problemleri</a:t>
            </a:r>
            <a:r>
              <a:rPr lang="en-US" dirty="0" smtClean="0"/>
              <a:t> </a:t>
            </a:r>
            <a:r>
              <a:rPr lang="en-US" dirty="0" err="1" smtClean="0"/>
              <a:t>dünyada</a:t>
            </a:r>
            <a:r>
              <a:rPr lang="en-US" dirty="0" smtClean="0"/>
              <a:t> </a:t>
            </a:r>
            <a:r>
              <a:rPr lang="en-US" dirty="0" err="1" smtClean="0"/>
              <a:t>giderek</a:t>
            </a:r>
            <a:r>
              <a:rPr lang="en-US" dirty="0" smtClean="0"/>
              <a:t> </a:t>
            </a:r>
            <a:r>
              <a:rPr lang="en-US" dirty="0" err="1" smtClean="0"/>
              <a:t>artmaktadır</a:t>
            </a:r>
            <a:r>
              <a:rPr lang="en-US" dirty="0" smtClean="0"/>
              <a:t>. </a:t>
            </a:r>
          </a:p>
          <a:p>
            <a:r>
              <a:rPr lang="en-US" dirty="0" err="1" smtClean="0">
                <a:solidFill>
                  <a:srgbClr val="FF6600"/>
                </a:solidFill>
              </a:rPr>
              <a:t>Hastalık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çeşitleri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arttı</a:t>
            </a:r>
            <a:r>
              <a:rPr lang="en-US" dirty="0" smtClean="0">
                <a:solidFill>
                  <a:srgbClr val="FF6600"/>
                </a:solidFill>
              </a:rPr>
              <a:t> modern </a:t>
            </a:r>
            <a:r>
              <a:rPr lang="en-US" dirty="0" err="1" smtClean="0">
                <a:solidFill>
                  <a:srgbClr val="FF6600"/>
                </a:solidFill>
              </a:rPr>
              <a:t>dünyanın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etkisi</a:t>
            </a:r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err="1" smtClean="0">
                <a:solidFill>
                  <a:srgbClr val="FF6600"/>
                </a:solidFill>
              </a:rPr>
              <a:t>Maliyet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artışı</a:t>
            </a:r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err="1" smtClean="0"/>
              <a:t>Doğuştan</a:t>
            </a:r>
            <a:r>
              <a:rPr lang="en-US" dirty="0" smtClean="0"/>
              <a:t> </a:t>
            </a:r>
            <a:r>
              <a:rPr lang="en-US" dirty="0" err="1" smtClean="0"/>
              <a:t>gelen</a:t>
            </a:r>
            <a:r>
              <a:rPr lang="en-US" dirty="0" smtClean="0"/>
              <a:t> </a:t>
            </a:r>
            <a:r>
              <a:rPr lang="en-US" dirty="0" err="1" smtClean="0"/>
              <a:t>hastalıkların</a:t>
            </a:r>
            <a:r>
              <a:rPr lang="en-US" dirty="0" smtClean="0"/>
              <a:t> </a:t>
            </a:r>
            <a:r>
              <a:rPr lang="en-US" dirty="0" err="1" smtClean="0"/>
              <a:t>tedavisi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hem </a:t>
            </a:r>
            <a:r>
              <a:rPr lang="en-US" dirty="0" err="1" smtClean="0"/>
              <a:t>genetik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sıkıntılı</a:t>
            </a:r>
            <a:r>
              <a:rPr lang="en-US" dirty="0" smtClean="0"/>
              <a:t> </a:t>
            </a:r>
            <a:r>
              <a:rPr lang="en-US" dirty="0" err="1" smtClean="0"/>
              <a:t>nesillerin</a:t>
            </a:r>
            <a:r>
              <a:rPr lang="en-US" dirty="0" smtClean="0"/>
              <a:t> </a:t>
            </a:r>
            <a:r>
              <a:rPr lang="en-US" dirty="0" err="1" smtClean="0"/>
              <a:t>yaşaması</a:t>
            </a:r>
            <a:r>
              <a:rPr lang="en-US" dirty="0" smtClean="0"/>
              <a:t> </a:t>
            </a:r>
            <a:r>
              <a:rPr lang="en-US" dirty="0" err="1" smtClean="0"/>
              <a:t>sağlanmış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Hem de </a:t>
            </a:r>
            <a:r>
              <a:rPr lang="en-US" dirty="0" err="1" smtClean="0"/>
              <a:t>yeni</a:t>
            </a:r>
            <a:r>
              <a:rPr lang="en-US" dirty="0" smtClean="0"/>
              <a:t> tip </a:t>
            </a:r>
            <a:r>
              <a:rPr lang="en-US" dirty="0" err="1" smtClean="0"/>
              <a:t>hayat</a:t>
            </a:r>
            <a:r>
              <a:rPr lang="en-US" dirty="0" smtClean="0"/>
              <a:t> </a:t>
            </a:r>
            <a:r>
              <a:rPr lang="en-US" dirty="0" err="1" smtClean="0"/>
              <a:t>tarzı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sağlık </a:t>
            </a:r>
            <a:r>
              <a:rPr lang="en-US" dirty="0" err="1" smtClean="0"/>
              <a:t>bozulmuştur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Hazır</a:t>
            </a:r>
            <a:r>
              <a:rPr lang="en-US" dirty="0" smtClean="0"/>
              <a:t> </a:t>
            </a:r>
            <a:r>
              <a:rPr lang="en-US" dirty="0" err="1" smtClean="0"/>
              <a:t>gıda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beslenme</a:t>
            </a:r>
            <a:r>
              <a:rPr lang="en-US" dirty="0" smtClean="0"/>
              <a:t>, </a:t>
            </a:r>
            <a:r>
              <a:rPr lang="en-US" dirty="0" err="1" smtClean="0"/>
              <a:t>işlenmiş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katkılı</a:t>
            </a:r>
            <a:r>
              <a:rPr lang="en-US" dirty="0" smtClean="0"/>
              <a:t> </a:t>
            </a:r>
            <a:r>
              <a:rPr lang="en-US" dirty="0" err="1" smtClean="0"/>
              <a:t>gıdalar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hareket</a:t>
            </a:r>
            <a:r>
              <a:rPr lang="en-US" dirty="0" smtClean="0"/>
              <a:t>, </a:t>
            </a:r>
            <a:r>
              <a:rPr lang="en-US" dirty="0" err="1" smtClean="0"/>
              <a:t>fazla</a:t>
            </a:r>
            <a:r>
              <a:rPr lang="en-US" dirty="0" smtClean="0"/>
              <a:t> </a:t>
            </a:r>
            <a:r>
              <a:rPr lang="en-US" dirty="0" err="1" smtClean="0"/>
              <a:t>stres</a:t>
            </a:r>
            <a:r>
              <a:rPr lang="en-US" dirty="0" smtClean="0"/>
              <a:t>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9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RAHIM AĞZI KANSERI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Gelismemis</a:t>
            </a:r>
            <a:r>
              <a:rPr lang="en-US" dirty="0" smtClean="0"/>
              <a:t> </a:t>
            </a:r>
            <a:r>
              <a:rPr lang="en-US" dirty="0" err="1" smtClean="0"/>
              <a:t>toplumlarda</a:t>
            </a:r>
            <a:r>
              <a:rPr lang="en-US" dirty="0" smtClean="0"/>
              <a:t> </a:t>
            </a:r>
            <a:r>
              <a:rPr lang="en-US" dirty="0" err="1" smtClean="0"/>
              <a:t>orani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endParaRPr lang="en-US" dirty="0" smtClean="0"/>
          </a:p>
          <a:p>
            <a:r>
              <a:rPr lang="en-US" dirty="0" err="1" smtClean="0"/>
              <a:t>Taranmasi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önlenmesi</a:t>
            </a:r>
            <a:r>
              <a:rPr lang="en-US" dirty="0" smtClean="0"/>
              <a:t> </a:t>
            </a:r>
            <a:r>
              <a:rPr lang="en-US" dirty="0" err="1" smtClean="0"/>
              <a:t>mümkun</a:t>
            </a:r>
            <a:endParaRPr lang="en-US" dirty="0" smtClean="0"/>
          </a:p>
          <a:p>
            <a:r>
              <a:rPr lang="en-US" dirty="0" err="1" smtClean="0"/>
              <a:t>Sebebi</a:t>
            </a:r>
            <a:r>
              <a:rPr lang="en-US" dirty="0" smtClean="0"/>
              <a:t> </a:t>
            </a:r>
            <a:r>
              <a:rPr lang="en-US" dirty="0" err="1" smtClean="0"/>
              <a:t>mikroplar</a:t>
            </a:r>
            <a:endParaRPr lang="en-US" dirty="0" smtClean="0"/>
          </a:p>
          <a:p>
            <a:r>
              <a:rPr lang="en-US" dirty="0" smtClean="0"/>
              <a:t>HPV </a:t>
            </a:r>
            <a:r>
              <a:rPr lang="en-US" dirty="0" err="1" smtClean="0"/>
              <a:t>virusu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GECIS YOLU CINSEL ILISKI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12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Tarama</a:t>
            </a:r>
            <a:r>
              <a:rPr lang="en-US" dirty="0" smtClean="0"/>
              <a:t> </a:t>
            </a:r>
            <a:r>
              <a:rPr lang="en-US" dirty="0" err="1" smtClean="0"/>
              <a:t>programlari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bütün</a:t>
            </a:r>
            <a:r>
              <a:rPr lang="en-US" dirty="0" smtClean="0"/>
              <a:t> </a:t>
            </a:r>
            <a:r>
              <a:rPr lang="en-US" dirty="0" err="1" smtClean="0"/>
              <a:t>dünyada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r>
              <a:rPr lang="en-US" dirty="0" smtClean="0"/>
              <a:t> </a:t>
            </a:r>
            <a:r>
              <a:rPr lang="en-US" dirty="0" err="1" smtClean="0"/>
              <a:t>edilmeye</a:t>
            </a:r>
            <a:r>
              <a:rPr lang="en-US" dirty="0" smtClean="0"/>
              <a:t> </a:t>
            </a:r>
            <a:r>
              <a:rPr lang="en-US" dirty="0" err="1" smtClean="0"/>
              <a:t>calisiliyor</a:t>
            </a:r>
            <a:r>
              <a:rPr lang="en-US" dirty="0" smtClean="0"/>
              <a:t>. </a:t>
            </a:r>
          </a:p>
          <a:p>
            <a:r>
              <a:rPr lang="en-US" dirty="0" smtClean="0"/>
              <a:t>Risk </a:t>
            </a:r>
            <a:r>
              <a:rPr lang="en-US" dirty="0" err="1" smtClean="0"/>
              <a:t>faktörleri</a:t>
            </a:r>
            <a:r>
              <a:rPr lang="en-US" dirty="0" smtClean="0"/>
              <a:t> cok</a:t>
            </a:r>
          </a:p>
          <a:p>
            <a:r>
              <a:rPr lang="en-US" dirty="0" err="1" smtClean="0"/>
              <a:t>Sigara</a:t>
            </a:r>
            <a:endParaRPr lang="en-US" dirty="0" smtClean="0"/>
          </a:p>
          <a:p>
            <a:r>
              <a:rPr lang="en-US" dirty="0" err="1" smtClean="0"/>
              <a:t>Coklu</a:t>
            </a:r>
            <a:r>
              <a:rPr lang="en-US" dirty="0" smtClean="0"/>
              <a:t> </a:t>
            </a:r>
            <a:r>
              <a:rPr lang="en-US" dirty="0" err="1" smtClean="0"/>
              <a:t>cinsel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endParaRPr lang="en-US" dirty="0" smtClean="0"/>
          </a:p>
          <a:p>
            <a:r>
              <a:rPr lang="en-US" dirty="0" err="1" smtClean="0"/>
              <a:t>Eslik</a:t>
            </a:r>
            <a:r>
              <a:rPr lang="en-US" dirty="0" smtClean="0"/>
              <a:t> </a:t>
            </a:r>
            <a:r>
              <a:rPr lang="en-US" dirty="0" err="1" smtClean="0"/>
              <a:t>eden</a:t>
            </a:r>
            <a:r>
              <a:rPr lang="en-US" dirty="0" smtClean="0"/>
              <a:t> </a:t>
            </a:r>
            <a:r>
              <a:rPr lang="en-US" dirty="0" err="1" smtClean="0"/>
              <a:t>baska</a:t>
            </a:r>
            <a:r>
              <a:rPr lang="en-US" dirty="0" smtClean="0"/>
              <a:t> </a:t>
            </a:r>
            <a:r>
              <a:rPr lang="en-US" dirty="0" err="1" smtClean="0"/>
              <a:t>mikroplarin</a:t>
            </a:r>
            <a:r>
              <a:rPr lang="en-US" dirty="0" smtClean="0"/>
              <a:t> </a:t>
            </a:r>
            <a:r>
              <a:rPr lang="en-US" dirty="0" err="1" smtClean="0"/>
              <a:t>varligi</a:t>
            </a:r>
            <a:endParaRPr lang="en-US" dirty="0" smtClean="0"/>
          </a:p>
          <a:p>
            <a:r>
              <a:rPr lang="en-US" dirty="0" err="1" smtClean="0"/>
              <a:t>Erken</a:t>
            </a:r>
            <a:r>
              <a:rPr lang="en-US" dirty="0" smtClean="0"/>
              <a:t> </a:t>
            </a:r>
            <a:r>
              <a:rPr lang="en-US" dirty="0" err="1" smtClean="0"/>
              <a:t>yasta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cok </a:t>
            </a:r>
            <a:r>
              <a:rPr lang="en-US" dirty="0" err="1" smtClean="0"/>
              <a:t>dogum</a:t>
            </a:r>
            <a:r>
              <a:rPr lang="en-US" dirty="0" smtClean="0"/>
              <a:t> </a:t>
            </a:r>
            <a:r>
              <a:rPr lang="en-US" dirty="0" err="1" smtClean="0"/>
              <a:t>yapmak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488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Tedavisi</a:t>
            </a:r>
            <a:r>
              <a:rPr lang="en-US" dirty="0" smtClean="0"/>
              <a:t> </a:t>
            </a:r>
            <a:r>
              <a:rPr lang="en-US" dirty="0" err="1" smtClean="0"/>
              <a:t>zor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pahali.</a:t>
            </a:r>
          </a:p>
          <a:p>
            <a:r>
              <a:rPr lang="en-US" dirty="0" err="1" smtClean="0"/>
              <a:t>Erken</a:t>
            </a:r>
            <a:r>
              <a:rPr lang="en-US" dirty="0" smtClean="0"/>
              <a:t> </a:t>
            </a:r>
            <a:r>
              <a:rPr lang="en-US" dirty="0" err="1" smtClean="0"/>
              <a:t>tani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basit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cabuk</a:t>
            </a:r>
            <a:r>
              <a:rPr lang="en-US" dirty="0" smtClean="0"/>
              <a:t>/ </a:t>
            </a:r>
            <a:r>
              <a:rPr lang="en-US" dirty="0" err="1" smtClean="0"/>
              <a:t>ucuz</a:t>
            </a:r>
            <a:endParaRPr lang="en-US" dirty="0" smtClean="0"/>
          </a:p>
          <a:p>
            <a:r>
              <a:rPr lang="en-US" dirty="0" err="1" smtClean="0"/>
              <a:t>Tarama</a:t>
            </a:r>
            <a:r>
              <a:rPr lang="en-US" dirty="0" smtClean="0"/>
              <a:t> </a:t>
            </a:r>
            <a:r>
              <a:rPr lang="en-US" dirty="0" err="1" smtClean="0"/>
              <a:t>programi</a:t>
            </a:r>
            <a:r>
              <a:rPr lang="en-US" dirty="0" smtClean="0"/>
              <a:t> </a:t>
            </a:r>
            <a:r>
              <a:rPr lang="en-US" dirty="0" err="1" smtClean="0"/>
              <a:t>yapilan</a:t>
            </a:r>
            <a:r>
              <a:rPr lang="en-US" dirty="0" smtClean="0"/>
              <a:t> </a:t>
            </a:r>
            <a:r>
              <a:rPr lang="en-US" dirty="0" err="1" smtClean="0"/>
              <a:t>üc</a:t>
            </a:r>
            <a:r>
              <a:rPr lang="en-US" dirty="0" smtClean="0"/>
              <a:t> </a:t>
            </a:r>
            <a:r>
              <a:rPr lang="en-US" dirty="0" err="1" smtClean="0"/>
              <a:t>kanserden</a:t>
            </a:r>
            <a:r>
              <a:rPr lang="en-US" dirty="0" smtClean="0"/>
              <a:t> </a:t>
            </a:r>
            <a:r>
              <a:rPr lang="en-US" dirty="0" err="1" smtClean="0"/>
              <a:t>biri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Yillik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endParaRPr lang="en-US" dirty="0" smtClean="0"/>
          </a:p>
          <a:p>
            <a:r>
              <a:rPr lang="en-US" dirty="0" smtClean="0"/>
              <a:t>3 </a:t>
            </a:r>
            <a:r>
              <a:rPr lang="en-US" dirty="0" err="1" smtClean="0"/>
              <a:t>yil</a:t>
            </a:r>
            <a:r>
              <a:rPr lang="en-US" dirty="0" smtClean="0"/>
              <a:t> </a:t>
            </a:r>
            <a:r>
              <a:rPr lang="en-US" dirty="0" err="1" smtClean="0"/>
              <a:t>ara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smear </a:t>
            </a:r>
            <a:r>
              <a:rPr lang="en-US" dirty="0" err="1" smtClean="0"/>
              <a:t>alınmasi</a:t>
            </a:r>
            <a:endParaRPr lang="en-US" dirty="0" smtClean="0"/>
          </a:p>
          <a:p>
            <a:r>
              <a:rPr lang="en-US" dirty="0" err="1" smtClean="0"/>
              <a:t>Kondom</a:t>
            </a:r>
            <a:r>
              <a:rPr lang="en-US" dirty="0" smtClean="0"/>
              <a:t>/ </a:t>
            </a:r>
            <a:r>
              <a:rPr lang="en-US" dirty="0" err="1" smtClean="0"/>
              <a:t>prezervatif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korunma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5212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>
                <a:solidFill>
                  <a:srgbClr val="3366FF"/>
                </a:solidFill>
              </a:rPr>
              <a:t>Türk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Cumhuriyetlerinde</a:t>
            </a:r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tarama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programi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ile</a:t>
            </a:r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önlenmesi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sart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ve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mümkün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olan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hastalıklardan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  <a:r>
              <a:rPr lang="en-US" sz="2800" dirty="0" err="1" smtClean="0">
                <a:solidFill>
                  <a:srgbClr val="3366FF"/>
                </a:solidFill>
              </a:rPr>
              <a:t>birisi</a:t>
            </a:r>
            <a:endParaRPr lang="en-US" sz="2800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324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KEMIK ERIMESI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Yıllık</a:t>
            </a:r>
            <a:r>
              <a:rPr lang="en-US" dirty="0"/>
              <a:t> </a:t>
            </a:r>
            <a:r>
              <a:rPr lang="en-US" dirty="0" err="1"/>
              <a:t>kemik</a:t>
            </a:r>
            <a:r>
              <a:rPr lang="en-US" dirty="0"/>
              <a:t> </a:t>
            </a:r>
            <a:r>
              <a:rPr lang="en-US" dirty="0" err="1"/>
              <a:t>kaybı</a:t>
            </a:r>
            <a:r>
              <a:rPr lang="en-US" dirty="0"/>
              <a:t>: % 0.5-1/</a:t>
            </a:r>
            <a:r>
              <a:rPr lang="en-US" dirty="0" err="1"/>
              <a:t>yıl</a:t>
            </a:r>
            <a:endParaRPr lang="en-US" dirty="0"/>
          </a:p>
          <a:p>
            <a:r>
              <a:rPr lang="en-US" dirty="0" err="1"/>
              <a:t>Kadınlara</a:t>
            </a:r>
            <a:r>
              <a:rPr lang="en-US" dirty="0"/>
              <a:t> OP </a:t>
            </a:r>
            <a:r>
              <a:rPr lang="en-US" dirty="0" err="1"/>
              <a:t>bağımlı</a:t>
            </a:r>
            <a:r>
              <a:rPr lang="en-US" dirty="0"/>
              <a:t> </a:t>
            </a:r>
            <a:r>
              <a:rPr lang="en-US" dirty="0" err="1" smtClean="0"/>
              <a:t>Kırık</a:t>
            </a:r>
            <a:r>
              <a:rPr lang="en-US" dirty="0" smtClean="0"/>
              <a:t> </a:t>
            </a:r>
            <a:r>
              <a:rPr lang="en-US" dirty="0" err="1"/>
              <a:t>oranı</a:t>
            </a:r>
            <a:r>
              <a:rPr lang="en-US" dirty="0"/>
              <a:t> </a:t>
            </a:r>
            <a:r>
              <a:rPr lang="en-US" dirty="0" err="1"/>
              <a:t>erkeklerin</a:t>
            </a:r>
            <a:r>
              <a:rPr lang="en-US" dirty="0"/>
              <a:t> 4 </a:t>
            </a:r>
            <a:r>
              <a:rPr lang="en-US" dirty="0" err="1"/>
              <a:t>katı</a:t>
            </a:r>
            <a:endParaRPr lang="en-US" dirty="0"/>
          </a:p>
          <a:p>
            <a:r>
              <a:rPr lang="en-US" dirty="0" err="1"/>
              <a:t>Kadınların</a:t>
            </a:r>
            <a:r>
              <a:rPr lang="en-US" dirty="0"/>
              <a:t> % 50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kırık</a:t>
            </a:r>
            <a:r>
              <a:rPr lang="en-US" dirty="0"/>
              <a:t> </a:t>
            </a:r>
            <a:r>
              <a:rPr lang="en-US" dirty="0" err="1"/>
              <a:t>sonrası</a:t>
            </a:r>
            <a:r>
              <a:rPr lang="en-US" dirty="0"/>
              <a:t> </a:t>
            </a:r>
            <a:r>
              <a:rPr lang="en-US" dirty="0" err="1"/>
              <a:t>eski</a:t>
            </a:r>
            <a:r>
              <a:rPr lang="en-US" dirty="0"/>
              <a:t> </a:t>
            </a:r>
            <a:r>
              <a:rPr lang="en-US" dirty="0" err="1"/>
              <a:t>haline-hareketli</a:t>
            </a:r>
            <a:r>
              <a:rPr lang="en-US" dirty="0"/>
              <a:t>- </a:t>
            </a:r>
            <a:r>
              <a:rPr lang="en-US" dirty="0" err="1"/>
              <a:t>geri</a:t>
            </a:r>
            <a:r>
              <a:rPr lang="en-US" dirty="0"/>
              <a:t> </a:t>
            </a:r>
            <a:r>
              <a:rPr lang="en-US" dirty="0" err="1"/>
              <a:t>döner</a:t>
            </a:r>
            <a:r>
              <a:rPr lang="en-US" dirty="0"/>
              <a:t>.</a:t>
            </a:r>
          </a:p>
          <a:p>
            <a:r>
              <a:rPr lang="en-US" dirty="0"/>
              <a:t>% 12-40 </a:t>
            </a:r>
            <a:r>
              <a:rPr lang="en-US" dirty="0" err="1"/>
              <a:t>ı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 6 ay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err="1"/>
              <a:t>ölür</a:t>
            </a:r>
            <a:r>
              <a:rPr lang="en-US" dirty="0"/>
              <a:t>.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3366FF"/>
                </a:solidFill>
              </a:rPr>
              <a:t>% 50 </a:t>
            </a:r>
            <a:r>
              <a:rPr lang="en-US" sz="1800" dirty="0" err="1">
                <a:solidFill>
                  <a:srgbClr val="3366FF"/>
                </a:solidFill>
              </a:rPr>
              <a:t>si</a:t>
            </a:r>
            <a:r>
              <a:rPr lang="en-US" sz="1800" dirty="0">
                <a:solidFill>
                  <a:srgbClr val="3366FF"/>
                </a:solidFill>
              </a:rPr>
              <a:t> </a:t>
            </a:r>
            <a:r>
              <a:rPr lang="en-US" sz="1800" dirty="0" err="1">
                <a:solidFill>
                  <a:srgbClr val="3366FF"/>
                </a:solidFill>
              </a:rPr>
              <a:t>riskli</a:t>
            </a:r>
            <a:r>
              <a:rPr lang="en-US" sz="1800" dirty="0">
                <a:solidFill>
                  <a:srgbClr val="3366FF"/>
                </a:solidFill>
              </a:rPr>
              <a:t>, </a:t>
            </a:r>
            <a:r>
              <a:rPr lang="en-US" sz="1800" dirty="0" err="1">
                <a:solidFill>
                  <a:srgbClr val="3366FF"/>
                </a:solidFill>
              </a:rPr>
              <a:t>komplike</a:t>
            </a:r>
            <a:r>
              <a:rPr lang="en-US" sz="1800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96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Bankaya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koyun</a:t>
            </a:r>
            <a:r>
              <a:rPr lang="en-US" dirty="0" smtClean="0"/>
              <a:t>!!!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00113" y="2223790"/>
          <a:ext cx="7345362" cy="375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3" imgW="11266667" imgH="5753903" progId="MSPhotoEd.3">
                  <p:embed/>
                </p:oleObj>
              </mc:Choice>
              <mc:Fallback>
                <p:oleObj name="Photo Editor Photo" r:id="rId3" imgW="11266667" imgH="575390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223790"/>
                        <a:ext cx="7345362" cy="3751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8807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Osteoporoz</a:t>
            </a:r>
            <a:r>
              <a:rPr lang="en-US" dirty="0"/>
              <a:t> SİSTEMİK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kemik</a:t>
            </a:r>
            <a:r>
              <a:rPr lang="en-US" dirty="0"/>
              <a:t> </a:t>
            </a:r>
            <a:r>
              <a:rPr lang="en-US" dirty="0" err="1"/>
              <a:t>hastalığıdır</a:t>
            </a:r>
            <a:r>
              <a:rPr lang="en-US" dirty="0"/>
              <a:t>.</a:t>
            </a:r>
          </a:p>
          <a:p>
            <a:r>
              <a:rPr lang="en-US" dirty="0"/>
              <a:t>OSTEOPOROZ= </a:t>
            </a:r>
            <a:r>
              <a:rPr lang="en-US" dirty="0" err="1"/>
              <a:t>sessiz</a:t>
            </a:r>
            <a:r>
              <a:rPr lang="en-US" dirty="0"/>
              <a:t> </a:t>
            </a:r>
            <a:r>
              <a:rPr lang="en-US" dirty="0" err="1"/>
              <a:t>epidemik</a:t>
            </a:r>
            <a:r>
              <a:rPr lang="en-US" dirty="0"/>
              <a:t> </a:t>
            </a:r>
            <a:r>
              <a:rPr lang="en-US" dirty="0" err="1"/>
              <a:t>hastalık</a:t>
            </a:r>
            <a:r>
              <a:rPr lang="en-US" dirty="0"/>
              <a:t>/ </a:t>
            </a:r>
            <a:r>
              <a:rPr lang="en-US" dirty="0" err="1"/>
              <a:t>kemiklerin</a:t>
            </a:r>
            <a:r>
              <a:rPr lang="en-US" dirty="0"/>
              <a:t> </a:t>
            </a:r>
            <a:r>
              <a:rPr lang="en-US" dirty="0" err="1"/>
              <a:t>sessiz</a:t>
            </a:r>
            <a:r>
              <a:rPr lang="en-US" dirty="0"/>
              <a:t> </a:t>
            </a:r>
            <a:r>
              <a:rPr lang="en-US" dirty="0" err="1" smtClean="0"/>
              <a:t>hırsızı</a:t>
            </a:r>
            <a:endParaRPr lang="en-US" dirty="0" smtClean="0"/>
          </a:p>
          <a:p>
            <a:endParaRPr lang="en-US" dirty="0"/>
          </a:p>
          <a:p>
            <a:r>
              <a:rPr lang="en-US" b="1" dirty="0" err="1" smtClean="0">
                <a:solidFill>
                  <a:srgbClr val="3366FF"/>
                </a:solidFill>
              </a:rPr>
              <a:t>Covid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bitti</a:t>
            </a:r>
            <a:r>
              <a:rPr lang="en-US" b="1" dirty="0" smtClean="0">
                <a:solidFill>
                  <a:srgbClr val="3366FF"/>
                </a:solidFill>
              </a:rPr>
              <a:t>. Bu </a:t>
            </a:r>
            <a:r>
              <a:rPr lang="en-US" b="1" dirty="0" err="1" smtClean="0">
                <a:solidFill>
                  <a:srgbClr val="3366FF"/>
                </a:solidFill>
              </a:rPr>
              <a:t>hastalik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devam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edecek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ve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bitmeyecek</a:t>
            </a:r>
            <a:endParaRPr lang="en-US" b="1" dirty="0">
              <a:solidFill>
                <a:srgbClr val="33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547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</a:t>
            </a:r>
            <a:r>
              <a:rPr lang="en-US" dirty="0" err="1" smtClean="0"/>
              <a:t>kemik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358703"/>
              </p:ext>
            </p:extLst>
          </p:nvPr>
        </p:nvGraphicFramePr>
        <p:xfrm>
          <a:off x="3108737" y="2133600"/>
          <a:ext cx="2928114" cy="393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3" imgW="8000000" imgH="10742857" progId="MSPhotoEd.3">
                  <p:embed/>
                </p:oleObj>
              </mc:Choice>
              <mc:Fallback>
                <p:oleObj name="Photo Editor Photo" r:id="rId3" imgW="8000000" imgH="107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737" y="2133600"/>
                        <a:ext cx="2928114" cy="393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2342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erimesi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372651"/>
              </p:ext>
            </p:extLst>
          </p:nvPr>
        </p:nvGraphicFramePr>
        <p:xfrm>
          <a:off x="3144288" y="2133600"/>
          <a:ext cx="2857012" cy="393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hoto Editor Photo" r:id="rId3" imgW="7811590" imgH="10752381" progId="MSPhotoEd.3">
                  <p:embed/>
                </p:oleObj>
              </mc:Choice>
              <mc:Fallback>
                <p:oleObj name="Photo Editor Photo" r:id="rId3" imgW="7811590" imgH="10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288" y="2133600"/>
                        <a:ext cx="2857012" cy="393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90881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Dünya</a:t>
            </a:r>
            <a:r>
              <a:rPr lang="en-US" dirty="0"/>
              <a:t> </a:t>
            </a:r>
            <a:r>
              <a:rPr lang="en-US" dirty="0" err="1"/>
              <a:t>nüfusunda</a:t>
            </a:r>
            <a:r>
              <a:rPr lang="en-US" dirty="0"/>
              <a:t> </a:t>
            </a:r>
            <a:r>
              <a:rPr lang="en-US" dirty="0" err="1"/>
              <a:t>yaşlanma</a:t>
            </a:r>
            <a:r>
              <a:rPr lang="en-US" dirty="0"/>
              <a:t>,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yaşama</a:t>
            </a:r>
            <a:r>
              <a:rPr lang="en-US" dirty="0"/>
              <a:t> </a:t>
            </a:r>
            <a:r>
              <a:rPr lang="en-US" dirty="0" err="1"/>
              <a:t>arttıkça</a:t>
            </a:r>
            <a:r>
              <a:rPr lang="en-US" dirty="0"/>
              <a:t> </a:t>
            </a:r>
            <a:r>
              <a:rPr lang="en-US" dirty="0" err="1"/>
              <a:t>oranı</a:t>
            </a:r>
            <a:r>
              <a:rPr lang="en-US" dirty="0"/>
              <a:t> OP. da  </a:t>
            </a:r>
            <a:r>
              <a:rPr lang="en-US" dirty="0" err="1"/>
              <a:t>artmaktadır</a:t>
            </a:r>
            <a:r>
              <a:rPr lang="en-US" dirty="0"/>
              <a:t>.</a:t>
            </a:r>
          </a:p>
          <a:p>
            <a:r>
              <a:rPr lang="en-US" dirty="0"/>
              <a:t>50 </a:t>
            </a:r>
            <a:r>
              <a:rPr lang="en-US" dirty="0" err="1"/>
              <a:t>yaş</a:t>
            </a:r>
            <a:r>
              <a:rPr lang="en-US" dirty="0"/>
              <a:t> </a:t>
            </a:r>
            <a:r>
              <a:rPr lang="en-US" dirty="0" err="1"/>
              <a:t>civarında</a:t>
            </a:r>
            <a:r>
              <a:rPr lang="en-US" dirty="0"/>
              <a:t> % 4</a:t>
            </a:r>
          </a:p>
          <a:p>
            <a:r>
              <a:rPr lang="en-US" dirty="0"/>
              <a:t>80 </a:t>
            </a:r>
            <a:r>
              <a:rPr lang="en-US" dirty="0" err="1"/>
              <a:t>yaşında</a:t>
            </a:r>
            <a:r>
              <a:rPr lang="en-US" dirty="0"/>
              <a:t> % 50</a:t>
            </a:r>
          </a:p>
          <a:p>
            <a:endParaRPr lang="en-US" dirty="0"/>
          </a:p>
          <a:p>
            <a:r>
              <a:rPr lang="en-US" dirty="0" err="1"/>
              <a:t>Yaşlı</a:t>
            </a:r>
            <a:r>
              <a:rPr lang="en-US" dirty="0"/>
              <a:t> </a:t>
            </a:r>
            <a:r>
              <a:rPr lang="en-US" dirty="0" err="1"/>
              <a:t>nüfusunun</a:t>
            </a:r>
            <a:r>
              <a:rPr lang="en-US" dirty="0"/>
              <a:t> </a:t>
            </a:r>
            <a:r>
              <a:rPr lang="en-US" dirty="0" err="1"/>
              <a:t>artışına</a:t>
            </a:r>
            <a:r>
              <a:rPr lang="en-US" dirty="0"/>
              <a:t> </a:t>
            </a:r>
            <a:r>
              <a:rPr lang="en-US" dirty="0" err="1"/>
              <a:t>bağlı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gelecekte</a:t>
            </a:r>
            <a:r>
              <a:rPr lang="en-US" dirty="0"/>
              <a:t> OP </a:t>
            </a:r>
            <a:r>
              <a:rPr lang="en-US" dirty="0" err="1"/>
              <a:t>oranı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buna</a:t>
            </a:r>
            <a:r>
              <a:rPr lang="en-US" dirty="0"/>
              <a:t> </a:t>
            </a:r>
            <a:r>
              <a:rPr lang="en-US" dirty="0" err="1"/>
              <a:t>bağlı</a:t>
            </a:r>
            <a:r>
              <a:rPr lang="en-US" dirty="0"/>
              <a:t> </a:t>
            </a:r>
            <a:r>
              <a:rPr lang="en-US" dirty="0" err="1"/>
              <a:t>kırık</a:t>
            </a:r>
            <a:r>
              <a:rPr lang="en-US" dirty="0"/>
              <a:t> </a:t>
            </a:r>
            <a:r>
              <a:rPr lang="en-US" dirty="0" err="1"/>
              <a:t>riski</a:t>
            </a:r>
            <a:r>
              <a:rPr lang="en-US" dirty="0"/>
              <a:t> </a:t>
            </a:r>
            <a:r>
              <a:rPr lang="en-US" dirty="0" err="1"/>
              <a:t>artacak</a:t>
            </a:r>
            <a:r>
              <a:rPr lang="en-US" dirty="0"/>
              <a:t>. 2050 </a:t>
            </a:r>
            <a:r>
              <a:rPr lang="en-US" dirty="0" err="1"/>
              <a:t>yılında</a:t>
            </a:r>
            <a:r>
              <a:rPr lang="en-US" dirty="0"/>
              <a:t> </a:t>
            </a:r>
            <a:r>
              <a:rPr lang="en-US" dirty="0" err="1"/>
              <a:t>kırık</a:t>
            </a:r>
            <a:r>
              <a:rPr lang="en-US" dirty="0"/>
              <a:t> </a:t>
            </a:r>
            <a:r>
              <a:rPr lang="en-US" dirty="0" err="1"/>
              <a:t>sayısının</a:t>
            </a:r>
            <a:r>
              <a:rPr lang="en-US" dirty="0"/>
              <a:t> 5-6 </a:t>
            </a:r>
            <a:r>
              <a:rPr lang="en-US" dirty="0" err="1"/>
              <a:t>milyon</a:t>
            </a:r>
            <a:r>
              <a:rPr lang="en-US" dirty="0"/>
              <a:t> </a:t>
            </a:r>
            <a:r>
              <a:rPr lang="en-US" dirty="0" err="1"/>
              <a:t>olabileceği</a:t>
            </a:r>
            <a:r>
              <a:rPr lang="en-US" dirty="0"/>
              <a:t> </a:t>
            </a:r>
            <a:r>
              <a:rPr lang="en-US" dirty="0" err="1"/>
              <a:t>tahmin</a:t>
            </a:r>
            <a:r>
              <a:rPr lang="en-US" dirty="0"/>
              <a:t> </a:t>
            </a:r>
            <a:r>
              <a:rPr lang="en-US" dirty="0" err="1"/>
              <a:t>ediliyor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42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Obezite</a:t>
            </a:r>
            <a:r>
              <a:rPr lang="en-US" b="1" dirty="0" smtClean="0">
                <a:solidFill>
                  <a:srgbClr val="0000FF"/>
                </a:solidFill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</a:rPr>
              <a:t>Açlıktan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daha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fazla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ölüme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yol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açan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dünyanın</a:t>
            </a:r>
            <a:r>
              <a:rPr lang="en-US" b="1" dirty="0" smtClean="0">
                <a:solidFill>
                  <a:srgbClr val="0000FF"/>
                </a:solidFill>
              </a:rPr>
              <a:t> en </a:t>
            </a:r>
            <a:r>
              <a:rPr lang="en-US" b="1" dirty="0" err="1" smtClean="0">
                <a:solidFill>
                  <a:srgbClr val="0000FF"/>
                </a:solidFill>
              </a:rPr>
              <a:t>büyük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derdi</a:t>
            </a:r>
            <a:r>
              <a:rPr lang="en-US" b="1" dirty="0" smtClean="0">
                <a:solidFill>
                  <a:srgbClr val="0000FF"/>
                </a:solidFill>
              </a:rPr>
              <a:t>.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err="1" smtClean="0">
                <a:solidFill>
                  <a:srgbClr val="0000FF"/>
                </a:solidFill>
              </a:rPr>
              <a:t>Beslenmiyoruz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</a:rPr>
              <a:t>sadece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doymaya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çalışıyoruz</a:t>
            </a:r>
            <a:r>
              <a:rPr lang="en-US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Yetersiz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beslenme</a:t>
            </a:r>
            <a:r>
              <a:rPr lang="en-US" b="1" i="1" dirty="0" smtClean="0">
                <a:solidFill>
                  <a:srgbClr val="FF0000"/>
                </a:solidFill>
              </a:rPr>
              <a:t>/ </a:t>
            </a:r>
            <a:r>
              <a:rPr lang="en-US" b="1" i="1" dirty="0" err="1" smtClean="0">
                <a:solidFill>
                  <a:srgbClr val="FF0000"/>
                </a:solidFill>
              </a:rPr>
              <a:t>fazla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ve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kötü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gıda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ile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beslenme</a:t>
            </a:r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Vitamin mineral </a:t>
            </a:r>
            <a:r>
              <a:rPr lang="en-US" dirty="0" err="1" smtClean="0"/>
              <a:t>eksiklikleri</a:t>
            </a:r>
            <a:endParaRPr lang="en-US" dirty="0" smtClean="0"/>
          </a:p>
          <a:p>
            <a:r>
              <a:rPr lang="en-US" dirty="0" smtClean="0"/>
              <a:t>   </a:t>
            </a:r>
            <a:r>
              <a:rPr lang="en-US" dirty="0" err="1" smtClean="0"/>
              <a:t>Osteoporoz</a:t>
            </a:r>
            <a:r>
              <a:rPr lang="en-US" dirty="0" smtClean="0"/>
              <a:t> </a:t>
            </a:r>
            <a:r>
              <a:rPr lang="en-US" dirty="0" err="1" smtClean="0"/>
              <a:t>denilen</a:t>
            </a:r>
            <a:r>
              <a:rPr lang="en-US" dirty="0" smtClean="0"/>
              <a:t> </a:t>
            </a:r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erimesi</a:t>
            </a:r>
            <a:endParaRPr lang="en-US" dirty="0" smtClean="0"/>
          </a:p>
          <a:p>
            <a:r>
              <a:rPr lang="en-US" dirty="0" smtClean="0"/>
              <a:t>   </a:t>
            </a:r>
            <a:r>
              <a:rPr lang="en-US" dirty="0" err="1" smtClean="0"/>
              <a:t>Hormonlu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katkılı</a:t>
            </a:r>
            <a:r>
              <a:rPr lang="en-US" dirty="0" smtClean="0"/>
              <a:t> </a:t>
            </a:r>
            <a:r>
              <a:rPr lang="en-US" dirty="0" err="1" smtClean="0"/>
              <a:t>gıdalar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beslenme</a:t>
            </a:r>
            <a:r>
              <a:rPr lang="en-US" dirty="0" smtClean="0"/>
              <a:t> </a:t>
            </a:r>
            <a:r>
              <a:rPr lang="en-US" dirty="0" err="1" smtClean="0"/>
              <a:t>sonucu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sayısında</a:t>
            </a:r>
            <a:r>
              <a:rPr lang="en-US" dirty="0" smtClean="0"/>
              <a:t> </a:t>
            </a:r>
            <a:r>
              <a:rPr lang="en-US" dirty="0" err="1" smtClean="0"/>
              <a:t>artma</a:t>
            </a:r>
            <a:endParaRPr lang="en-US" dirty="0" smtClean="0"/>
          </a:p>
          <a:p>
            <a:r>
              <a:rPr lang="en-US" dirty="0" smtClean="0"/>
              <a:t>   </a:t>
            </a:r>
            <a:r>
              <a:rPr lang="en-US" dirty="0" err="1" smtClean="0"/>
              <a:t>Allerjik</a:t>
            </a:r>
            <a:r>
              <a:rPr lang="en-US" dirty="0" smtClean="0"/>
              <a:t> </a:t>
            </a:r>
            <a:r>
              <a:rPr lang="en-US" dirty="0" err="1" smtClean="0"/>
              <a:t>vaka</a:t>
            </a:r>
            <a:r>
              <a:rPr lang="en-US" dirty="0" smtClean="0"/>
              <a:t> </a:t>
            </a:r>
            <a:r>
              <a:rPr lang="en-US" dirty="0" err="1" smtClean="0"/>
              <a:t>artışı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51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84008"/>
            <a:ext cx="7835030" cy="4862656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Değişmeyen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sabit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riskler</a:t>
            </a:r>
            <a:r>
              <a:rPr lang="en-US" sz="3200" dirty="0">
                <a:solidFill>
                  <a:srgbClr val="FF0000"/>
                </a:solidFill>
              </a:rPr>
              <a:t>…….</a:t>
            </a:r>
            <a:r>
              <a:rPr lang="en-US" sz="3200" dirty="0" err="1">
                <a:solidFill>
                  <a:srgbClr val="FF0000"/>
                </a:solidFill>
              </a:rPr>
              <a:t>Değiştirilebilir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FF0000"/>
                </a:solidFill>
              </a:rPr>
              <a:t>önlenebilir</a:t>
            </a:r>
            <a:endParaRPr lang="en-US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Kadın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…………………</a:t>
            </a:r>
            <a:r>
              <a:rPr lang="is-IS" dirty="0"/>
              <a:t>….......</a:t>
            </a:r>
            <a:r>
              <a:rPr lang="en-US" dirty="0"/>
              <a:t>.......</a:t>
            </a:r>
            <a:r>
              <a:rPr lang="en-US" dirty="0" err="1"/>
              <a:t>düşük</a:t>
            </a:r>
            <a:r>
              <a:rPr lang="en-US" dirty="0"/>
              <a:t> kilo/</a:t>
            </a:r>
            <a:r>
              <a:rPr lang="en-US" dirty="0" err="1"/>
              <a:t>sedanter</a:t>
            </a:r>
            <a:r>
              <a:rPr lang="en-US" dirty="0"/>
              <a:t> </a:t>
            </a:r>
            <a:r>
              <a:rPr lang="en-US" dirty="0" err="1"/>
              <a:t>hayat</a:t>
            </a:r>
            <a:endParaRPr lang="en-US" dirty="0"/>
          </a:p>
          <a:p>
            <a:r>
              <a:rPr lang="en-US" dirty="0" err="1"/>
              <a:t>Beyaz</a:t>
            </a:r>
            <a:r>
              <a:rPr lang="en-US" dirty="0"/>
              <a:t> ırk…………………….........................................</a:t>
            </a:r>
            <a:r>
              <a:rPr lang="en-US" dirty="0" err="1"/>
              <a:t>sigara</a:t>
            </a:r>
            <a:r>
              <a:rPr lang="en-US" dirty="0"/>
              <a:t>/ </a:t>
            </a:r>
            <a:r>
              <a:rPr lang="en-US" dirty="0" err="1"/>
              <a:t>alkol</a:t>
            </a:r>
            <a:endParaRPr lang="en-US" dirty="0"/>
          </a:p>
          <a:p>
            <a:r>
              <a:rPr lang="en-US" dirty="0"/>
              <a:t>65 </a:t>
            </a:r>
            <a:r>
              <a:rPr lang="en-US" dirty="0" err="1"/>
              <a:t>yaş</a:t>
            </a:r>
            <a:r>
              <a:rPr lang="en-US" dirty="0"/>
              <a:t> </a:t>
            </a:r>
            <a:r>
              <a:rPr lang="en-US" dirty="0" err="1"/>
              <a:t>üstü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……………</a:t>
            </a:r>
            <a:r>
              <a:rPr lang="is-IS" dirty="0"/>
              <a:t>…....</a:t>
            </a:r>
            <a:r>
              <a:rPr lang="en-US" dirty="0" err="1"/>
              <a:t>yetersiz</a:t>
            </a:r>
            <a:r>
              <a:rPr lang="en-US" dirty="0"/>
              <a:t> </a:t>
            </a:r>
            <a:r>
              <a:rPr lang="en-US" dirty="0" err="1"/>
              <a:t>kalsiyum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D vitamin </a:t>
            </a:r>
          </a:p>
          <a:p>
            <a:r>
              <a:rPr lang="en-US" dirty="0" err="1"/>
              <a:t>Aile</a:t>
            </a:r>
            <a:r>
              <a:rPr lang="en-US" dirty="0"/>
              <a:t> </a:t>
            </a:r>
            <a:r>
              <a:rPr lang="en-US" dirty="0" err="1"/>
              <a:t>öyküsü</a:t>
            </a:r>
            <a:r>
              <a:rPr lang="en-US" dirty="0"/>
              <a:t>………</a:t>
            </a:r>
            <a:r>
              <a:rPr lang="is-IS" dirty="0"/>
              <a:t>…...</a:t>
            </a:r>
            <a:r>
              <a:rPr lang="en-US" dirty="0" err="1"/>
              <a:t>Anovulasyon</a:t>
            </a:r>
            <a:r>
              <a:rPr lang="en-US" dirty="0"/>
              <a:t>/ </a:t>
            </a:r>
            <a:r>
              <a:rPr lang="en-US" dirty="0" err="1"/>
              <a:t>hipotiroidi</a:t>
            </a:r>
            <a:r>
              <a:rPr lang="en-US" dirty="0"/>
              <a:t>/</a:t>
            </a:r>
            <a:r>
              <a:rPr lang="en-US" dirty="0" err="1"/>
              <a:t>hipoparatiroidi</a:t>
            </a:r>
            <a:endParaRPr lang="en-US" dirty="0"/>
          </a:p>
          <a:p>
            <a:r>
              <a:rPr lang="en-US" dirty="0" err="1"/>
              <a:t>Kırık</a:t>
            </a:r>
            <a:r>
              <a:rPr lang="en-US" dirty="0"/>
              <a:t> </a:t>
            </a:r>
            <a:r>
              <a:rPr lang="en-US" dirty="0" err="1"/>
              <a:t>öyküsü</a:t>
            </a:r>
            <a:r>
              <a:rPr lang="en-US" dirty="0"/>
              <a:t>……………………</a:t>
            </a:r>
            <a:r>
              <a:rPr lang="is-IS" dirty="0"/>
              <a:t>….....</a:t>
            </a:r>
            <a:r>
              <a:rPr lang="en-US" dirty="0"/>
              <a:t>Kr renal </a:t>
            </a:r>
            <a:r>
              <a:rPr lang="en-US" dirty="0" err="1"/>
              <a:t>yetm</a:t>
            </a:r>
            <a:r>
              <a:rPr lang="en-US" dirty="0"/>
              <a:t>/ </a:t>
            </a:r>
            <a:r>
              <a:rPr lang="en-US" dirty="0" err="1"/>
              <a:t>sistemik</a:t>
            </a:r>
            <a:r>
              <a:rPr lang="en-US" dirty="0"/>
              <a:t> KS 	</a:t>
            </a:r>
            <a:r>
              <a:rPr lang="en-US" dirty="0" err="1"/>
              <a:t>kullanımı</a:t>
            </a:r>
            <a:endParaRPr lang="en-US" dirty="0"/>
          </a:p>
          <a:p>
            <a:r>
              <a:rPr lang="en-US" dirty="0" err="1"/>
              <a:t>Erken</a:t>
            </a:r>
            <a:r>
              <a:rPr lang="en-US" dirty="0"/>
              <a:t> </a:t>
            </a:r>
            <a:r>
              <a:rPr lang="en-US" dirty="0" err="1"/>
              <a:t>menopoz</a:t>
            </a:r>
            <a:r>
              <a:rPr lang="en-US" dirty="0"/>
              <a:t>………………</a:t>
            </a:r>
            <a:r>
              <a:rPr lang="is-IS" dirty="0"/>
              <a:t>…...</a:t>
            </a:r>
            <a:r>
              <a:rPr lang="en-US" dirty="0"/>
              <a:t>Heparin/ anti </a:t>
            </a:r>
            <a:r>
              <a:rPr lang="en-US" dirty="0" err="1"/>
              <a:t>konvülsan</a:t>
            </a:r>
            <a:r>
              <a:rPr lang="en-US" dirty="0"/>
              <a:t> </a:t>
            </a:r>
            <a:r>
              <a:rPr lang="en-US" dirty="0" err="1"/>
              <a:t>ilaç</a:t>
            </a:r>
            <a:r>
              <a:rPr lang="en-US" dirty="0"/>
              <a:t>/ </a:t>
            </a:r>
            <a:r>
              <a:rPr lang="en-US" dirty="0" err="1"/>
              <a:t>GnRh</a:t>
            </a:r>
            <a:r>
              <a:rPr lang="en-US" dirty="0"/>
              <a:t> </a:t>
            </a:r>
            <a:r>
              <a:rPr lang="en-US" dirty="0" err="1"/>
              <a:t>antagon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354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ETKILI FAKTÖRLER</a:t>
            </a:r>
          </a:p>
          <a:p>
            <a:r>
              <a:rPr lang="en-US" dirty="0" err="1" smtClean="0"/>
              <a:t>Genetik</a:t>
            </a:r>
            <a:r>
              <a:rPr lang="en-US" dirty="0" smtClean="0"/>
              <a:t> </a:t>
            </a:r>
            <a:r>
              <a:rPr lang="en-US" dirty="0"/>
              <a:t>durum</a:t>
            </a:r>
          </a:p>
          <a:p>
            <a:r>
              <a:rPr lang="en-US" dirty="0" err="1"/>
              <a:t>Endokrin</a:t>
            </a:r>
            <a:r>
              <a:rPr lang="en-US" dirty="0"/>
              <a:t> durum</a:t>
            </a:r>
          </a:p>
          <a:p>
            <a:r>
              <a:rPr lang="en-US" dirty="0" err="1"/>
              <a:t>Diyet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fiziksel</a:t>
            </a:r>
            <a:r>
              <a:rPr lang="en-US" dirty="0"/>
              <a:t> </a:t>
            </a:r>
            <a:r>
              <a:rPr lang="en-US" dirty="0" err="1"/>
              <a:t>aktivite</a:t>
            </a:r>
            <a:endParaRPr lang="en-US" dirty="0"/>
          </a:p>
          <a:p>
            <a:r>
              <a:rPr lang="en-US" dirty="0" err="1"/>
              <a:t>Estrojen</a:t>
            </a:r>
            <a:r>
              <a:rPr lang="en-US" dirty="0"/>
              <a:t> </a:t>
            </a:r>
            <a:r>
              <a:rPr lang="en-US" dirty="0" err="1" smtClean="0"/>
              <a:t>miktarı-yani</a:t>
            </a:r>
            <a:r>
              <a:rPr lang="en-US" dirty="0" smtClean="0"/>
              <a:t> </a:t>
            </a:r>
            <a:r>
              <a:rPr lang="en-US" dirty="0" err="1" smtClean="0"/>
              <a:t>menopozda</a:t>
            </a:r>
            <a:r>
              <a:rPr lang="en-US" dirty="0" smtClean="0"/>
              <a:t> </a:t>
            </a:r>
            <a:r>
              <a:rPr lang="en-US" dirty="0" err="1" smtClean="0"/>
              <a:t>olup</a:t>
            </a:r>
            <a:r>
              <a:rPr lang="en-US" dirty="0" smtClean="0"/>
              <a:t> </a:t>
            </a:r>
            <a:r>
              <a:rPr lang="en-US" dirty="0" err="1" smtClean="0"/>
              <a:t>olmamak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021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Klinik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ancak</a:t>
            </a:r>
            <a:r>
              <a:rPr lang="en-US" dirty="0"/>
              <a:t> </a:t>
            </a:r>
            <a:r>
              <a:rPr lang="en-US" dirty="0" err="1"/>
              <a:t>patolojik</a:t>
            </a:r>
            <a:r>
              <a:rPr lang="en-US" dirty="0"/>
              <a:t> </a:t>
            </a:r>
            <a:r>
              <a:rPr lang="en-US" dirty="0" err="1"/>
              <a:t>kırık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bunların</a:t>
            </a:r>
            <a:r>
              <a:rPr lang="en-US" dirty="0"/>
              <a:t> </a:t>
            </a:r>
            <a:r>
              <a:rPr lang="en-US" dirty="0" err="1"/>
              <a:t>işaretleri</a:t>
            </a:r>
            <a:r>
              <a:rPr lang="en-US" dirty="0"/>
              <a:t> </a:t>
            </a:r>
            <a:r>
              <a:rPr lang="en-US" dirty="0" err="1"/>
              <a:t>olursa</a:t>
            </a:r>
            <a:r>
              <a:rPr lang="en-US" dirty="0"/>
              <a:t> </a:t>
            </a:r>
            <a:r>
              <a:rPr lang="en-US" dirty="0" err="1"/>
              <a:t>tanı</a:t>
            </a:r>
            <a:r>
              <a:rPr lang="en-US" dirty="0"/>
              <a:t> </a:t>
            </a:r>
            <a:r>
              <a:rPr lang="en-US" dirty="0" err="1"/>
              <a:t>koyulabilir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AĞRI/ BOY KISALMASI/ AKUT KIRIK BULGULARI</a:t>
            </a:r>
          </a:p>
          <a:p>
            <a:r>
              <a:rPr lang="en-US" dirty="0"/>
              <a:t>İlk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vertebrada</a:t>
            </a:r>
            <a:r>
              <a:rPr lang="en-US" dirty="0"/>
              <a:t> </a:t>
            </a:r>
            <a:r>
              <a:rPr lang="en-US" dirty="0" err="1"/>
              <a:t>çökme</a:t>
            </a:r>
            <a:r>
              <a:rPr lang="en-US" dirty="0"/>
              <a:t> </a:t>
            </a:r>
            <a:r>
              <a:rPr lang="en-US" dirty="0" err="1"/>
              <a:t>kırıkları</a:t>
            </a:r>
            <a:r>
              <a:rPr lang="en-US" dirty="0"/>
              <a:t> </a:t>
            </a:r>
          </a:p>
          <a:p>
            <a:r>
              <a:rPr lang="en-US" dirty="0" err="1"/>
              <a:t>Ön</a:t>
            </a:r>
            <a:r>
              <a:rPr lang="en-US" dirty="0"/>
              <a:t> </a:t>
            </a:r>
            <a:r>
              <a:rPr lang="en-US" dirty="0" err="1"/>
              <a:t>kolda</a:t>
            </a:r>
            <a:r>
              <a:rPr lang="en-US" dirty="0"/>
              <a:t> </a:t>
            </a:r>
            <a:r>
              <a:rPr lang="en-US" dirty="0" err="1"/>
              <a:t>colles</a:t>
            </a:r>
            <a:r>
              <a:rPr lang="en-US" dirty="0"/>
              <a:t> </a:t>
            </a:r>
            <a:r>
              <a:rPr lang="en-US" dirty="0" err="1"/>
              <a:t>kırığı</a:t>
            </a:r>
            <a:r>
              <a:rPr lang="en-US" dirty="0"/>
              <a:t> en </a:t>
            </a:r>
            <a:r>
              <a:rPr lang="en-US" dirty="0" err="1"/>
              <a:t>sık</a:t>
            </a:r>
            <a:r>
              <a:rPr lang="en-US" dirty="0"/>
              <a:t> </a:t>
            </a:r>
            <a:r>
              <a:rPr lang="en-US" dirty="0" err="1"/>
              <a:t>meydana</a:t>
            </a:r>
            <a:r>
              <a:rPr lang="en-US" dirty="0"/>
              <a:t> </a:t>
            </a:r>
            <a:r>
              <a:rPr lang="en-US" dirty="0" err="1"/>
              <a:t>gelir</a:t>
            </a:r>
            <a:r>
              <a:rPr lang="en-US" dirty="0"/>
              <a:t>.</a:t>
            </a:r>
          </a:p>
          <a:p>
            <a:r>
              <a:rPr lang="en-US" dirty="0"/>
              <a:t>75 </a:t>
            </a:r>
            <a:r>
              <a:rPr lang="en-US" dirty="0" err="1"/>
              <a:t>yaş</a:t>
            </a:r>
            <a:r>
              <a:rPr lang="en-US" dirty="0"/>
              <a:t> </a:t>
            </a:r>
            <a:r>
              <a:rPr lang="en-US" dirty="0" err="1"/>
              <a:t>üstünde</a:t>
            </a:r>
            <a:r>
              <a:rPr lang="en-US" dirty="0"/>
              <a:t> </a:t>
            </a:r>
            <a:r>
              <a:rPr lang="en-US" dirty="0" err="1"/>
              <a:t>kalça</a:t>
            </a:r>
            <a:r>
              <a:rPr lang="en-US" dirty="0"/>
              <a:t> </a:t>
            </a:r>
            <a:r>
              <a:rPr lang="en-US" dirty="0" err="1"/>
              <a:t>kırıkları</a:t>
            </a:r>
            <a:r>
              <a:rPr lang="en-US" dirty="0"/>
              <a:t> </a:t>
            </a:r>
            <a:r>
              <a:rPr lang="en-US" dirty="0" err="1"/>
              <a:t>artar</a:t>
            </a:r>
            <a:r>
              <a:rPr lang="en-US" dirty="0"/>
              <a:t>. </a:t>
            </a:r>
            <a:r>
              <a:rPr lang="en-US" dirty="0" err="1"/>
              <a:t>Bunların</a:t>
            </a:r>
            <a:r>
              <a:rPr lang="en-US" dirty="0"/>
              <a:t> da 1/6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ölür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86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3748096"/>
              </p:ext>
            </p:extLst>
          </p:nvPr>
        </p:nvGraphicFramePr>
        <p:xfrm>
          <a:off x="3339837" y="2133600"/>
          <a:ext cx="2465914" cy="393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Photo Editor Photo" r:id="rId3" imgW="10123810" imgH="16142857" progId="MSPhotoEd.3">
                  <p:embed/>
                </p:oleObj>
              </mc:Choice>
              <mc:Fallback>
                <p:oleObj name="Photo Editor Photo" r:id="rId3" imgW="10123810" imgH="16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9837" y="2133600"/>
                        <a:ext cx="2465914" cy="393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35551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0"/>
            <a:ext cx="9144000" cy="6172200"/>
            <a:chOff x="0" y="0"/>
            <a:chExt cx="5760" cy="3888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200" y="432"/>
              <a:ext cx="5368" cy="3456"/>
              <a:chOff x="200" y="0"/>
              <a:chExt cx="5368" cy="4320"/>
            </a:xfrm>
          </p:grpSpPr>
          <p:graphicFrame>
            <p:nvGraphicFramePr>
              <p:cNvPr id="11" name="Object 3"/>
              <p:cNvGraphicFramePr>
                <a:graphicFrameLocks noChangeAspect="1"/>
              </p:cNvGraphicFramePr>
              <p:nvPr/>
            </p:nvGraphicFramePr>
            <p:xfrm>
              <a:off x="200" y="0"/>
              <a:ext cx="1720" cy="43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8" name="Photo Editor Photo" r:id="rId3" imgW="6752381" imgH="14895238" progId="MSPhotoEd.3">
                      <p:embed/>
                    </p:oleObj>
                  </mc:Choice>
                  <mc:Fallback>
                    <p:oleObj name="Photo Editor Photo" r:id="rId3" imgW="6752381" imgH="14895238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0"/>
                            <a:ext cx="1720" cy="43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4"/>
              <p:cNvGraphicFramePr>
                <a:graphicFrameLocks noChangeAspect="1"/>
              </p:cNvGraphicFramePr>
              <p:nvPr/>
            </p:nvGraphicFramePr>
            <p:xfrm>
              <a:off x="2112" y="0"/>
              <a:ext cx="1630" cy="43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9" name="Photo Editor Photo" r:id="rId5" imgW="6752381" imgH="16133333" progId="MSPhotoEd.3">
                      <p:embed/>
                    </p:oleObj>
                  </mc:Choice>
                  <mc:Fallback>
                    <p:oleObj name="Photo Editor Photo" r:id="rId5" imgW="6752381" imgH="16133333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12" y="0"/>
                            <a:ext cx="1630" cy="43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5"/>
              <p:cNvGraphicFramePr>
                <a:graphicFrameLocks noChangeAspect="1"/>
              </p:cNvGraphicFramePr>
              <p:nvPr/>
            </p:nvGraphicFramePr>
            <p:xfrm>
              <a:off x="3912" y="0"/>
              <a:ext cx="1656" cy="43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0" name="Photo Editor Photo" r:id="rId7" imgW="6752381" imgH="16000000" progId="MSPhotoEd.3">
                      <p:embed/>
                    </p:oleObj>
                  </mc:Choice>
                  <mc:Fallback>
                    <p:oleObj name="Photo Editor Photo" r:id="rId7" imgW="6752381" imgH="16000000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12" y="0"/>
                            <a:ext cx="1656" cy="43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200" b="1">
                  <a:latin typeface="Arial" charset="0"/>
                </a:rPr>
                <a:t>Compression fractures of lumbar vertebrae</a:t>
              </a: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1248" y="816"/>
              <a:ext cx="528" cy="0"/>
            </a:xfrm>
            <a:prstGeom prst="line">
              <a:avLst/>
            </a:prstGeom>
            <a:noFill/>
            <a:ln w="412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488" y="816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chemeClr val="bg1"/>
                  </a:solidFill>
                </a:rPr>
                <a:t>L1</a:t>
              </a: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>
              <a:off x="2976" y="1152"/>
              <a:ext cx="528" cy="0"/>
            </a:xfrm>
            <a:prstGeom prst="line">
              <a:avLst/>
            </a:prstGeom>
            <a:noFill/>
            <a:ln w="412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3216" y="1152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chemeClr val="bg1"/>
                  </a:solidFill>
                </a:rPr>
                <a:t>L2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55621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289333"/>
            <a:ext cx="7777308" cy="506111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Tedaviden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daha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önemli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Kalça</a:t>
            </a:r>
            <a:r>
              <a:rPr lang="en-US" dirty="0"/>
              <a:t> </a:t>
            </a:r>
            <a:r>
              <a:rPr lang="en-US" dirty="0" err="1"/>
              <a:t>koruyucu</a:t>
            </a:r>
            <a:r>
              <a:rPr lang="en-US" dirty="0"/>
              <a:t> </a:t>
            </a:r>
            <a:r>
              <a:rPr lang="en-US" dirty="0" err="1"/>
              <a:t>alet</a:t>
            </a:r>
            <a:endParaRPr lang="en-US" dirty="0"/>
          </a:p>
          <a:p>
            <a:r>
              <a:rPr lang="en-US" dirty="0" err="1"/>
              <a:t>Destek</a:t>
            </a:r>
            <a:r>
              <a:rPr lang="en-US" dirty="0"/>
              <a:t> </a:t>
            </a:r>
            <a:r>
              <a:rPr lang="en-US" dirty="0" err="1"/>
              <a:t>aletleri-baston</a:t>
            </a:r>
            <a:endParaRPr lang="en-US" dirty="0"/>
          </a:p>
          <a:p>
            <a:r>
              <a:rPr lang="en-US" dirty="0" err="1"/>
              <a:t>Düşmelerin</a:t>
            </a:r>
            <a:r>
              <a:rPr lang="en-US" dirty="0"/>
              <a:t> </a:t>
            </a:r>
            <a:r>
              <a:rPr lang="en-US" dirty="0" err="1"/>
              <a:t>engellenmesi</a:t>
            </a:r>
            <a:endParaRPr lang="en-US" dirty="0"/>
          </a:p>
          <a:p>
            <a:r>
              <a:rPr lang="en-US" dirty="0" err="1"/>
              <a:t>Kasların</a:t>
            </a:r>
            <a:r>
              <a:rPr lang="en-US" dirty="0"/>
              <a:t> </a:t>
            </a:r>
            <a:r>
              <a:rPr lang="en-US" dirty="0" err="1"/>
              <a:t>güçlendirilmesi</a:t>
            </a:r>
            <a:r>
              <a:rPr lang="en-US" dirty="0"/>
              <a:t> (</a:t>
            </a:r>
            <a:r>
              <a:rPr lang="en-US" dirty="0" err="1"/>
              <a:t>egzersiz</a:t>
            </a:r>
            <a:r>
              <a:rPr lang="en-US" dirty="0"/>
              <a:t>, </a:t>
            </a:r>
            <a:r>
              <a:rPr lang="en-US" dirty="0" err="1"/>
              <a:t>spor</a:t>
            </a:r>
            <a:r>
              <a:rPr lang="en-US" dirty="0"/>
              <a:t>)</a:t>
            </a:r>
          </a:p>
          <a:p>
            <a:r>
              <a:rPr lang="en-US" dirty="0" err="1"/>
              <a:t>Düşmeyi</a:t>
            </a:r>
            <a:r>
              <a:rPr lang="en-US" dirty="0"/>
              <a:t> </a:t>
            </a:r>
            <a:r>
              <a:rPr lang="en-US" dirty="0" err="1"/>
              <a:t>kolaylaştıran</a:t>
            </a:r>
            <a:r>
              <a:rPr lang="en-US" dirty="0"/>
              <a:t> </a:t>
            </a:r>
            <a:r>
              <a:rPr lang="en-US" dirty="0" err="1"/>
              <a:t>etkilerin</a:t>
            </a:r>
            <a:r>
              <a:rPr lang="en-US" dirty="0"/>
              <a:t> </a:t>
            </a:r>
            <a:r>
              <a:rPr lang="en-US" dirty="0" err="1"/>
              <a:t>düzeltilmesi</a:t>
            </a:r>
            <a:r>
              <a:rPr lang="en-US" dirty="0"/>
              <a:t> (</a:t>
            </a:r>
            <a:r>
              <a:rPr lang="en-US" dirty="0" err="1"/>
              <a:t>kaygan</a:t>
            </a:r>
            <a:r>
              <a:rPr lang="en-US" dirty="0"/>
              <a:t> </a:t>
            </a:r>
            <a:r>
              <a:rPr lang="en-US" dirty="0" err="1"/>
              <a:t>zemin</a:t>
            </a:r>
            <a:r>
              <a:rPr lang="en-US" dirty="0"/>
              <a:t>, </a:t>
            </a:r>
            <a:r>
              <a:rPr lang="en-US" dirty="0" err="1"/>
              <a:t>kilim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 </a:t>
            </a:r>
            <a:r>
              <a:rPr lang="en-US" dirty="0" err="1"/>
              <a:t>merdivenlerden</a:t>
            </a:r>
            <a:r>
              <a:rPr lang="en-US" dirty="0"/>
              <a:t> </a:t>
            </a:r>
            <a:r>
              <a:rPr lang="en-US" dirty="0" err="1"/>
              <a:t>korunma</a:t>
            </a:r>
            <a:r>
              <a:rPr lang="en-US" dirty="0"/>
              <a:t>, </a:t>
            </a:r>
            <a:r>
              <a:rPr lang="en-US" dirty="0" err="1"/>
              <a:t>bunların</a:t>
            </a:r>
            <a:r>
              <a:rPr lang="en-US" dirty="0"/>
              <a:t> </a:t>
            </a:r>
            <a:r>
              <a:rPr lang="en-US" dirty="0" err="1"/>
              <a:t>düzenlenmesi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Hasta </a:t>
            </a:r>
            <a:r>
              <a:rPr lang="en-US" dirty="0" err="1"/>
              <a:t>eğitimi</a:t>
            </a:r>
            <a:endParaRPr lang="en-US" dirty="0"/>
          </a:p>
          <a:p>
            <a:r>
              <a:rPr lang="en-US" dirty="0" err="1"/>
              <a:t>Beslenme</a:t>
            </a:r>
            <a:endParaRPr lang="en-US" dirty="0"/>
          </a:p>
          <a:p>
            <a:r>
              <a:rPr lang="en-US" dirty="0" err="1"/>
              <a:t>Yaşam</a:t>
            </a:r>
            <a:r>
              <a:rPr lang="en-US" dirty="0"/>
              <a:t> </a:t>
            </a:r>
            <a:r>
              <a:rPr lang="en-US" dirty="0" err="1"/>
              <a:t>tarzı</a:t>
            </a:r>
            <a:r>
              <a:rPr lang="en-US" dirty="0"/>
              <a:t> </a:t>
            </a:r>
            <a:r>
              <a:rPr lang="en-US" dirty="0" err="1"/>
              <a:t>düzenlenmesi</a:t>
            </a:r>
            <a:endParaRPr lang="en-US" dirty="0"/>
          </a:p>
          <a:p>
            <a:r>
              <a:rPr lang="en-US" dirty="0" err="1"/>
              <a:t>Aktivite</a:t>
            </a:r>
            <a:r>
              <a:rPr lang="en-US" dirty="0"/>
              <a:t> </a:t>
            </a:r>
            <a:r>
              <a:rPr lang="en-US" dirty="0" err="1"/>
              <a:t>sağlanması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374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 VITAMINI EKSIKLIGI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 da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gizli</a:t>
            </a:r>
            <a:r>
              <a:rPr lang="en-US" dirty="0" smtClean="0"/>
              <a:t> </a:t>
            </a:r>
            <a:r>
              <a:rPr lang="en-US" dirty="0" err="1" smtClean="0"/>
              <a:t>epidemi-pandemi</a:t>
            </a:r>
            <a:endParaRPr lang="en-US" dirty="0" smtClean="0"/>
          </a:p>
          <a:p>
            <a:r>
              <a:rPr lang="en-US" dirty="0" err="1" smtClean="0"/>
              <a:t>Oldukça</a:t>
            </a:r>
            <a:r>
              <a:rPr lang="en-US" dirty="0" smtClean="0"/>
              <a:t> </a:t>
            </a:r>
            <a:r>
              <a:rPr lang="en-US" dirty="0" err="1" smtClean="0"/>
              <a:t>yaygın</a:t>
            </a:r>
            <a:endParaRPr lang="en-US" dirty="0" smtClean="0"/>
          </a:p>
          <a:p>
            <a:r>
              <a:rPr lang="en-US" dirty="0" err="1" smtClean="0"/>
              <a:t>Kemik</a:t>
            </a:r>
            <a:r>
              <a:rPr lang="en-US" dirty="0" smtClean="0"/>
              <a:t> </a:t>
            </a:r>
            <a:r>
              <a:rPr lang="en-US" dirty="0" err="1" smtClean="0"/>
              <a:t>erimesinde</a:t>
            </a:r>
            <a:r>
              <a:rPr lang="en-US" dirty="0" smtClean="0"/>
              <a:t> de </a:t>
            </a:r>
            <a:r>
              <a:rPr lang="en-US" dirty="0" err="1" smtClean="0"/>
              <a:t>etkili</a:t>
            </a:r>
            <a:endParaRPr lang="en-US" dirty="0" smtClean="0"/>
          </a:p>
          <a:p>
            <a:r>
              <a:rPr lang="en-US" dirty="0" err="1" smtClean="0"/>
              <a:t>Yeterli</a:t>
            </a:r>
            <a:r>
              <a:rPr lang="en-US" dirty="0" smtClean="0"/>
              <a:t> </a:t>
            </a:r>
            <a:r>
              <a:rPr lang="en-US" dirty="0" err="1" smtClean="0"/>
              <a:t>güneş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vitamin </a:t>
            </a:r>
            <a:r>
              <a:rPr lang="en-US" dirty="0" err="1" smtClean="0"/>
              <a:t>alımi</a:t>
            </a:r>
            <a:r>
              <a:rPr lang="en-US" dirty="0" smtClean="0"/>
              <a:t> </a:t>
            </a:r>
            <a:r>
              <a:rPr lang="en-US" dirty="0" err="1" smtClean="0"/>
              <a:t>gerekli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Senede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gerekli</a:t>
            </a:r>
            <a:endParaRPr lang="en-US" dirty="0" smtClean="0"/>
          </a:p>
          <a:p>
            <a:r>
              <a:rPr lang="en-US" dirty="0" err="1" smtClean="0"/>
              <a:t>Tedavisi</a:t>
            </a:r>
            <a:r>
              <a:rPr lang="en-US" dirty="0" smtClean="0"/>
              <a:t> </a:t>
            </a:r>
            <a:r>
              <a:rPr lang="en-US" dirty="0" err="1" smtClean="0"/>
              <a:t>kolay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71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İDRAR KAÇIRMA-IDRAR ENFEKSIYONLARI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Gunumuzde</a:t>
            </a:r>
            <a:r>
              <a:rPr lang="en-US" dirty="0"/>
              <a:t> </a:t>
            </a:r>
            <a:r>
              <a:rPr lang="en-US" dirty="0" err="1"/>
              <a:t>orani</a:t>
            </a:r>
            <a:r>
              <a:rPr lang="en-US" dirty="0"/>
              <a:t> </a:t>
            </a:r>
            <a:r>
              <a:rPr lang="en-US" dirty="0" err="1"/>
              <a:t>giderek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artan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sikayet</a:t>
            </a:r>
            <a:r>
              <a:rPr lang="en-US" dirty="0"/>
              <a:t> </a:t>
            </a:r>
            <a:r>
              <a:rPr lang="en-US" dirty="0" err="1"/>
              <a:t>halini</a:t>
            </a:r>
            <a:r>
              <a:rPr lang="en-US" dirty="0"/>
              <a:t> </a:t>
            </a:r>
            <a:r>
              <a:rPr lang="en-US" dirty="0" err="1"/>
              <a:t>almistir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Bunun</a:t>
            </a:r>
            <a:r>
              <a:rPr lang="en-US" dirty="0"/>
              <a:t> </a:t>
            </a:r>
            <a:r>
              <a:rPr lang="en-US" dirty="0" err="1"/>
              <a:t>sebebi</a:t>
            </a:r>
            <a:r>
              <a:rPr lang="en-US" dirty="0"/>
              <a:t> </a:t>
            </a:r>
            <a:r>
              <a:rPr lang="en-US" dirty="0" err="1"/>
              <a:t>sosyal</a:t>
            </a:r>
            <a:r>
              <a:rPr lang="en-US" dirty="0"/>
              <a:t> </a:t>
            </a:r>
            <a:r>
              <a:rPr lang="en-US" dirty="0" err="1"/>
              <a:t>hayatin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sikayeti</a:t>
            </a:r>
            <a:r>
              <a:rPr lang="en-US" dirty="0"/>
              <a:t> </a:t>
            </a:r>
            <a:r>
              <a:rPr lang="en-US" dirty="0" err="1"/>
              <a:t>teteiklemesi</a:t>
            </a:r>
            <a:r>
              <a:rPr lang="en-US" dirty="0"/>
              <a:t>(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yerde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ihtiyaci </a:t>
            </a:r>
            <a:r>
              <a:rPr lang="en-US" dirty="0" err="1"/>
              <a:t>karsilamakta</a:t>
            </a:r>
            <a:r>
              <a:rPr lang="en-US" dirty="0"/>
              <a:t> </a:t>
            </a:r>
            <a:r>
              <a:rPr lang="en-US" dirty="0" err="1"/>
              <a:t>zorlanma</a:t>
            </a:r>
            <a:r>
              <a:rPr lang="en-US" dirty="0"/>
              <a:t>, </a:t>
            </a:r>
            <a:r>
              <a:rPr lang="en-US" dirty="0" err="1"/>
              <a:t>uzun</a:t>
            </a:r>
            <a:r>
              <a:rPr lang="en-US" dirty="0"/>
              <a:t> sure </a:t>
            </a:r>
            <a:r>
              <a:rPr lang="en-US" dirty="0" err="1"/>
              <a:t>ayakta</a:t>
            </a:r>
            <a:r>
              <a:rPr lang="en-US" dirty="0"/>
              <a:t> </a:t>
            </a:r>
            <a:r>
              <a:rPr lang="en-US" dirty="0" err="1"/>
              <a:t>kalma</a:t>
            </a:r>
            <a:r>
              <a:rPr lang="en-US" dirty="0"/>
              <a:t>, </a:t>
            </a:r>
            <a:r>
              <a:rPr lang="en-US" dirty="0" err="1"/>
              <a:t>sedanter</a:t>
            </a:r>
            <a:r>
              <a:rPr lang="en-US" dirty="0"/>
              <a:t> </a:t>
            </a:r>
            <a:r>
              <a:rPr lang="en-US" dirty="0" err="1"/>
              <a:t>hayatin</a:t>
            </a:r>
            <a:r>
              <a:rPr lang="en-US" dirty="0"/>
              <a:t> artmasi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kas</a:t>
            </a:r>
            <a:r>
              <a:rPr lang="en-US" dirty="0"/>
              <a:t> </a:t>
            </a:r>
            <a:r>
              <a:rPr lang="en-US" dirty="0" err="1"/>
              <a:t>fonksiyonlarinda</a:t>
            </a:r>
            <a:r>
              <a:rPr lang="en-US" dirty="0"/>
              <a:t> </a:t>
            </a:r>
            <a:r>
              <a:rPr lang="en-US" dirty="0" err="1"/>
              <a:t>zafiyet</a:t>
            </a:r>
            <a:r>
              <a:rPr lang="en-US" dirty="0"/>
              <a:t> ? 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/>
              <a:t>Hastalarin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sikayetlerini</a:t>
            </a:r>
            <a:r>
              <a:rPr lang="en-US" dirty="0"/>
              <a:t> </a:t>
            </a:r>
            <a:r>
              <a:rPr lang="en-US" dirty="0" err="1"/>
              <a:t>aciklamaktan</a:t>
            </a:r>
            <a:r>
              <a:rPr lang="en-US" dirty="0"/>
              <a:t> </a:t>
            </a:r>
            <a:r>
              <a:rPr lang="en-US" dirty="0" err="1"/>
              <a:t>utanmamayi</a:t>
            </a:r>
            <a:r>
              <a:rPr lang="en-US" dirty="0"/>
              <a:t> </a:t>
            </a:r>
            <a:r>
              <a:rPr lang="en-US" dirty="0" err="1"/>
              <a:t>öğrenmesi</a:t>
            </a:r>
            <a:r>
              <a:rPr lang="en-US" dirty="0"/>
              <a:t> 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err="1"/>
              <a:t>Ortalama</a:t>
            </a:r>
            <a:r>
              <a:rPr lang="en-US" dirty="0"/>
              <a:t> </a:t>
            </a:r>
            <a:r>
              <a:rPr lang="en-US" dirty="0" err="1"/>
              <a:t>omrun</a:t>
            </a:r>
            <a:r>
              <a:rPr lang="en-US" dirty="0"/>
              <a:t> artmasi, </a:t>
            </a:r>
            <a:r>
              <a:rPr lang="en-US" dirty="0" err="1"/>
              <a:t>menopoz</a:t>
            </a:r>
            <a:r>
              <a:rPr lang="en-US" dirty="0"/>
              <a:t> </a:t>
            </a:r>
            <a:r>
              <a:rPr lang="en-US" dirty="0" err="1"/>
              <a:t>doneminde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yasam</a:t>
            </a:r>
            <a:r>
              <a:rPr lang="en-US" dirty="0"/>
              <a:t> </a:t>
            </a:r>
            <a:r>
              <a:rPr lang="en-US" dirty="0" err="1"/>
              <a:t>suresi</a:t>
            </a:r>
            <a:r>
              <a:rPr lang="en-US" dirty="0"/>
              <a:t> …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hastanin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sikayetle</a:t>
            </a:r>
            <a:r>
              <a:rPr lang="en-US" dirty="0"/>
              <a:t> </a:t>
            </a:r>
            <a:r>
              <a:rPr lang="en-US" dirty="0" err="1"/>
              <a:t>karsilasmasi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99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Sıklığı</a:t>
            </a:r>
            <a:r>
              <a:rPr lang="en-US" dirty="0" smtClean="0"/>
              <a:t> </a:t>
            </a:r>
            <a:r>
              <a:rPr lang="en-US" dirty="0"/>
              <a:t>% 4-50 </a:t>
            </a:r>
            <a:r>
              <a:rPr lang="en-US" dirty="0" err="1"/>
              <a:t>arasinda</a:t>
            </a:r>
            <a:r>
              <a:rPr lang="en-US" dirty="0"/>
              <a:t> </a:t>
            </a:r>
            <a:r>
              <a:rPr lang="en-US" dirty="0" err="1"/>
              <a:t>degismektedir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Kadinlarda</a:t>
            </a:r>
            <a:r>
              <a:rPr lang="en-US" dirty="0"/>
              <a:t> </a:t>
            </a:r>
            <a:r>
              <a:rPr lang="en-US" dirty="0" err="1"/>
              <a:t>erkeklerden</a:t>
            </a:r>
            <a:r>
              <a:rPr lang="en-US" dirty="0"/>
              <a:t> 6-10 </a:t>
            </a:r>
            <a:r>
              <a:rPr lang="en-US" dirty="0" err="1"/>
              <a:t>kat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fazladir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Postmenopozal</a:t>
            </a:r>
            <a:r>
              <a:rPr lang="en-US" dirty="0"/>
              <a:t> </a:t>
            </a:r>
            <a:r>
              <a:rPr lang="en-US" dirty="0" err="1"/>
              <a:t>kadinlarin</a:t>
            </a:r>
            <a:r>
              <a:rPr lang="en-US" dirty="0"/>
              <a:t> % 60-70  </a:t>
            </a:r>
            <a:r>
              <a:rPr lang="en-US" dirty="0" err="1" smtClean="0"/>
              <a:t>idrar</a:t>
            </a:r>
            <a:r>
              <a:rPr lang="en-US" dirty="0" smtClean="0"/>
              <a:t> </a:t>
            </a:r>
            <a:r>
              <a:rPr lang="en-US" dirty="0" err="1" smtClean="0"/>
              <a:t>kaçı®maktadır</a:t>
            </a:r>
            <a:r>
              <a:rPr lang="en-US" dirty="0" smtClean="0"/>
              <a:t>.  </a:t>
            </a:r>
            <a:endParaRPr lang="en-US" dirty="0"/>
          </a:p>
          <a:p>
            <a:r>
              <a:rPr lang="en-US" dirty="0"/>
              <a:t>Her </a:t>
            </a:r>
            <a:r>
              <a:rPr lang="en-US" dirty="0" err="1"/>
              <a:t>kadin</a:t>
            </a:r>
            <a:r>
              <a:rPr lang="en-US" dirty="0"/>
              <a:t> </a:t>
            </a:r>
            <a:r>
              <a:rPr lang="en-US" dirty="0" err="1"/>
              <a:t>dogum</a:t>
            </a:r>
            <a:r>
              <a:rPr lang="en-US" dirty="0"/>
              <a:t> </a:t>
            </a:r>
            <a:r>
              <a:rPr lang="en-US" dirty="0" err="1"/>
              <a:t>muayenesine</a:t>
            </a:r>
            <a:r>
              <a:rPr lang="en-US" dirty="0"/>
              <a:t> </a:t>
            </a:r>
            <a:r>
              <a:rPr lang="en-US" dirty="0" err="1"/>
              <a:t>gelen</a:t>
            </a:r>
            <a:r>
              <a:rPr lang="en-US" dirty="0"/>
              <a:t> </a:t>
            </a:r>
            <a:r>
              <a:rPr lang="en-US" dirty="0" err="1"/>
              <a:t>hastada</a:t>
            </a:r>
            <a:r>
              <a:rPr lang="en-US" dirty="0"/>
              <a:t>, </a:t>
            </a:r>
            <a:r>
              <a:rPr lang="en-US" dirty="0" err="1"/>
              <a:t>pelvik</a:t>
            </a:r>
            <a:r>
              <a:rPr lang="en-US" dirty="0"/>
              <a:t> </a:t>
            </a:r>
            <a:r>
              <a:rPr lang="en-US" dirty="0" err="1"/>
              <a:t>bolgede</a:t>
            </a:r>
            <a:r>
              <a:rPr lang="en-US" dirty="0"/>
              <a:t> </a:t>
            </a:r>
            <a:r>
              <a:rPr lang="en-US" dirty="0" err="1"/>
              <a:t>sikayeti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hastada</a:t>
            </a:r>
            <a:r>
              <a:rPr lang="en-US" dirty="0"/>
              <a:t> </a:t>
            </a:r>
            <a:r>
              <a:rPr lang="en-US" dirty="0" err="1"/>
              <a:t>sorulmasi</a:t>
            </a:r>
            <a:r>
              <a:rPr lang="en-US" dirty="0"/>
              <a:t> </a:t>
            </a:r>
            <a:r>
              <a:rPr lang="en-US" dirty="0" err="1"/>
              <a:t>gereken</a:t>
            </a:r>
            <a:r>
              <a:rPr lang="en-US" dirty="0"/>
              <a:t> </a:t>
            </a:r>
            <a:r>
              <a:rPr lang="en-US" dirty="0" err="1"/>
              <a:t>semptomlardan</a:t>
            </a:r>
            <a:r>
              <a:rPr lang="en-US" dirty="0"/>
              <a:t> </a:t>
            </a:r>
            <a:r>
              <a:rPr lang="en-US" dirty="0" err="1"/>
              <a:t>olmalidir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Semptomlar</a:t>
            </a:r>
            <a:r>
              <a:rPr lang="en-US" dirty="0"/>
              <a:t>: </a:t>
            </a:r>
            <a:r>
              <a:rPr lang="en-US" dirty="0" err="1"/>
              <a:t>Idrar</a:t>
            </a:r>
            <a:r>
              <a:rPr lang="en-US" dirty="0"/>
              <a:t> </a:t>
            </a:r>
            <a:r>
              <a:rPr lang="en-US" dirty="0" err="1"/>
              <a:t>kacirma</a:t>
            </a:r>
            <a:r>
              <a:rPr lang="en-US" dirty="0"/>
              <a:t>, </a:t>
            </a:r>
            <a:r>
              <a:rPr lang="en-US" dirty="0" err="1" smtClean="0"/>
              <a:t>gece</a:t>
            </a:r>
            <a:r>
              <a:rPr lang="en-US" dirty="0" smtClean="0"/>
              <a:t> </a:t>
            </a:r>
            <a:r>
              <a:rPr lang="en-US" dirty="0" err="1" smtClean="0"/>
              <a:t>tuvalete</a:t>
            </a:r>
            <a:r>
              <a:rPr lang="en-US" dirty="0" smtClean="0"/>
              <a:t> </a:t>
            </a:r>
            <a:r>
              <a:rPr lang="en-US" dirty="0" err="1" smtClean="0"/>
              <a:t>çıkma</a:t>
            </a:r>
            <a:r>
              <a:rPr lang="en-US" dirty="0" smtClean="0"/>
              <a:t>, </a:t>
            </a:r>
            <a:r>
              <a:rPr lang="en-US" dirty="0" err="1" smtClean="0"/>
              <a:t>sık</a:t>
            </a:r>
            <a:r>
              <a:rPr lang="en-US" dirty="0" smtClean="0"/>
              <a:t> </a:t>
            </a:r>
            <a:r>
              <a:rPr lang="en-US" dirty="0" err="1" smtClean="0"/>
              <a:t>sık</a:t>
            </a:r>
            <a:r>
              <a:rPr lang="en-US" dirty="0" smtClean="0"/>
              <a:t> </a:t>
            </a:r>
            <a:r>
              <a:rPr lang="en-US" dirty="0" err="1" smtClean="0"/>
              <a:t>idrar</a:t>
            </a:r>
            <a:r>
              <a:rPr lang="en-US" dirty="0" smtClean="0"/>
              <a:t> </a:t>
            </a:r>
            <a:r>
              <a:rPr lang="en-US" dirty="0" err="1" smtClean="0"/>
              <a:t>yapma</a:t>
            </a:r>
            <a:r>
              <a:rPr lang="en-US" dirty="0" smtClean="0"/>
              <a:t>, </a:t>
            </a:r>
            <a:r>
              <a:rPr lang="en-US" dirty="0" err="1"/>
              <a:t>acil</a:t>
            </a:r>
            <a:r>
              <a:rPr lang="en-US" dirty="0"/>
              <a:t> </a:t>
            </a:r>
            <a:r>
              <a:rPr lang="en-US" dirty="0" err="1"/>
              <a:t>sikisma</a:t>
            </a:r>
            <a:r>
              <a:rPr lang="en-US" dirty="0"/>
              <a:t> </a:t>
            </a:r>
            <a:r>
              <a:rPr lang="en-US" dirty="0" err="1"/>
              <a:t>hissi</a:t>
            </a:r>
            <a:r>
              <a:rPr lang="en-US" dirty="0"/>
              <a:t> </a:t>
            </a:r>
            <a:r>
              <a:rPr lang="en-US" dirty="0" smtClean="0"/>
              <a:t>)</a:t>
            </a:r>
            <a:r>
              <a:rPr lang="en-US" dirty="0"/>
              <a:t>, tam </a:t>
            </a:r>
            <a:r>
              <a:rPr lang="en-US" dirty="0" err="1"/>
              <a:t>bosaltamama</a:t>
            </a:r>
            <a:r>
              <a:rPr lang="en-US" dirty="0"/>
              <a:t>, </a:t>
            </a:r>
            <a:r>
              <a:rPr lang="en-US" dirty="0" err="1"/>
              <a:t>pelvik</a:t>
            </a:r>
            <a:r>
              <a:rPr lang="en-US" dirty="0"/>
              <a:t> </a:t>
            </a:r>
            <a:r>
              <a:rPr lang="en-US" dirty="0" err="1"/>
              <a:t>agri</a:t>
            </a:r>
            <a:r>
              <a:rPr lang="en-US" dirty="0"/>
              <a:t> (</a:t>
            </a:r>
            <a:r>
              <a:rPr lang="en-US" dirty="0" err="1"/>
              <a:t>ozellikle</a:t>
            </a:r>
            <a:r>
              <a:rPr lang="en-US" dirty="0"/>
              <a:t> </a:t>
            </a:r>
            <a:r>
              <a:rPr lang="en-US" dirty="0" err="1"/>
              <a:t>idara</a:t>
            </a:r>
            <a:r>
              <a:rPr lang="en-US" dirty="0"/>
              <a:t> </a:t>
            </a:r>
            <a:r>
              <a:rPr lang="en-US" dirty="0" err="1"/>
              <a:t>bosaltimini</a:t>
            </a:r>
            <a:r>
              <a:rPr lang="en-US" dirty="0"/>
              <a:t> </a:t>
            </a:r>
            <a:r>
              <a:rPr lang="en-US" dirty="0" err="1"/>
              <a:t>takiben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456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70f8c26-48a9-4484-9525-19a637da20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42" r="-74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037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Hareket</a:t>
            </a:r>
            <a:r>
              <a:rPr lang="en-US" dirty="0"/>
              <a:t> </a:t>
            </a:r>
            <a:r>
              <a:rPr lang="en-US" dirty="0" err="1"/>
              <a:t>azalması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kalp</a:t>
            </a:r>
            <a:r>
              <a:rPr lang="en-US" dirty="0"/>
              <a:t> </a:t>
            </a:r>
            <a:r>
              <a:rPr lang="en-US" dirty="0" err="1"/>
              <a:t>hastalıklarında</a:t>
            </a:r>
            <a:r>
              <a:rPr lang="en-US" dirty="0"/>
              <a:t>/ </a:t>
            </a:r>
            <a:r>
              <a:rPr lang="en-US" dirty="0" err="1"/>
              <a:t>Şeker</a:t>
            </a:r>
            <a:r>
              <a:rPr lang="en-US" dirty="0"/>
              <a:t> </a:t>
            </a:r>
            <a:r>
              <a:rPr lang="en-US" dirty="0" err="1"/>
              <a:t>hastalığında</a:t>
            </a:r>
            <a:r>
              <a:rPr lang="is-IS" dirty="0"/>
              <a:t>…</a:t>
            </a:r>
            <a:r>
              <a:rPr lang="en-US" dirty="0"/>
              <a:t> </a:t>
            </a:r>
            <a:r>
              <a:rPr lang="en-US" dirty="0" err="1"/>
              <a:t>artış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Bağışıklık</a:t>
            </a:r>
            <a:r>
              <a:rPr lang="en-US" dirty="0" smtClean="0"/>
              <a:t> </a:t>
            </a:r>
            <a:r>
              <a:rPr lang="en-US" dirty="0" err="1" smtClean="0"/>
              <a:t>sisteminin</a:t>
            </a:r>
            <a:r>
              <a:rPr lang="en-US" dirty="0" smtClean="0"/>
              <a:t> </a:t>
            </a:r>
            <a:r>
              <a:rPr lang="en-US" dirty="0" err="1" smtClean="0"/>
              <a:t>zayıflaması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enfeksiyonlarda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Ilaçlara</a:t>
            </a:r>
            <a:r>
              <a:rPr lang="en-US" dirty="0" smtClean="0"/>
              <a:t> </a:t>
            </a:r>
            <a:r>
              <a:rPr lang="en-US" dirty="0" err="1" smtClean="0"/>
              <a:t>karşı</a:t>
            </a:r>
            <a:r>
              <a:rPr lang="en-US" dirty="0" smtClean="0"/>
              <a:t> </a:t>
            </a:r>
            <a:r>
              <a:rPr lang="en-US" dirty="0" err="1" smtClean="0"/>
              <a:t>direnç</a:t>
            </a:r>
            <a:r>
              <a:rPr lang="en-US" dirty="0" smtClean="0"/>
              <a:t> </a:t>
            </a:r>
            <a:r>
              <a:rPr lang="en-US" dirty="0" err="1" smtClean="0"/>
              <a:t>artışı</a:t>
            </a: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DÜNYANİN EN ILGI ÇEKEN KONUSU ISE</a:t>
            </a:r>
            <a:r>
              <a:rPr lang="is-IS" dirty="0" smtClean="0">
                <a:solidFill>
                  <a:srgbClr val="3366FF"/>
                </a:solidFill>
              </a:rPr>
              <a:t>….</a:t>
            </a:r>
            <a:endParaRPr lang="en-US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406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sebep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308577"/>
            <a:ext cx="7835030" cy="5041868"/>
          </a:xfrm>
        </p:spPr>
        <p:txBody>
          <a:bodyPr>
            <a:normAutofit/>
          </a:bodyPr>
          <a:lstStyle/>
          <a:p>
            <a:r>
              <a:rPr lang="en-US" dirty="0" err="1"/>
              <a:t>Menopoz</a:t>
            </a:r>
            <a:endParaRPr lang="en-US" dirty="0"/>
          </a:p>
          <a:p>
            <a:r>
              <a:rPr lang="en-US" dirty="0" err="1"/>
              <a:t>Sik</a:t>
            </a:r>
            <a:r>
              <a:rPr lang="en-US" dirty="0"/>
              <a:t> </a:t>
            </a:r>
            <a:r>
              <a:rPr lang="en-US" dirty="0" err="1"/>
              <a:t>dogum</a:t>
            </a:r>
            <a:r>
              <a:rPr lang="en-US" dirty="0"/>
              <a:t> </a:t>
            </a:r>
            <a:r>
              <a:rPr lang="en-US" dirty="0" err="1"/>
              <a:t>yapmak</a:t>
            </a:r>
            <a:endParaRPr lang="en-US" dirty="0"/>
          </a:p>
          <a:p>
            <a:r>
              <a:rPr lang="en-US" dirty="0" err="1"/>
              <a:t>Iri</a:t>
            </a:r>
            <a:r>
              <a:rPr lang="en-US" dirty="0"/>
              <a:t> </a:t>
            </a:r>
            <a:r>
              <a:rPr lang="en-US" dirty="0" err="1"/>
              <a:t>bebek</a:t>
            </a:r>
            <a:r>
              <a:rPr lang="en-US" dirty="0"/>
              <a:t> </a:t>
            </a:r>
            <a:r>
              <a:rPr lang="en-US" dirty="0" err="1"/>
              <a:t>dogumu</a:t>
            </a:r>
            <a:endParaRPr lang="en-US" dirty="0"/>
          </a:p>
          <a:p>
            <a:r>
              <a:rPr lang="en-US" dirty="0" err="1"/>
              <a:t>Pelvik</a:t>
            </a:r>
            <a:r>
              <a:rPr lang="en-US" dirty="0"/>
              <a:t> </a:t>
            </a:r>
            <a:r>
              <a:rPr lang="en-US" dirty="0" err="1"/>
              <a:t>tumorler</a:t>
            </a:r>
            <a:endParaRPr lang="en-US" dirty="0"/>
          </a:p>
          <a:p>
            <a:r>
              <a:rPr lang="en-US" dirty="0" err="1"/>
              <a:t>Kronik</a:t>
            </a:r>
            <a:r>
              <a:rPr lang="en-US" dirty="0"/>
              <a:t> </a:t>
            </a:r>
            <a:r>
              <a:rPr lang="en-US" dirty="0" err="1"/>
              <a:t>kabizlik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ishaller</a:t>
            </a:r>
            <a:endParaRPr lang="en-US" dirty="0"/>
          </a:p>
          <a:p>
            <a:r>
              <a:rPr lang="en-US" dirty="0" err="1"/>
              <a:t>Obezite</a:t>
            </a:r>
            <a:endParaRPr lang="en-US" dirty="0"/>
          </a:p>
          <a:p>
            <a:r>
              <a:rPr lang="en-US" dirty="0" err="1"/>
              <a:t>Yaslanma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985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Diabet</a:t>
            </a:r>
            <a:endParaRPr lang="en-US" dirty="0"/>
          </a:p>
          <a:p>
            <a:r>
              <a:rPr lang="en-US" dirty="0" err="1"/>
              <a:t>Diuretik</a:t>
            </a:r>
            <a:r>
              <a:rPr lang="en-US" dirty="0"/>
              <a:t> </a:t>
            </a:r>
            <a:r>
              <a:rPr lang="en-US" dirty="0" err="1"/>
              <a:t>kullanma</a:t>
            </a:r>
            <a:endParaRPr lang="en-US" dirty="0"/>
          </a:p>
          <a:p>
            <a:r>
              <a:rPr lang="en-US" dirty="0"/>
              <a:t>Cay, </a:t>
            </a:r>
            <a:r>
              <a:rPr lang="en-US" dirty="0" err="1"/>
              <a:t>kahve</a:t>
            </a:r>
            <a:r>
              <a:rPr lang="en-US" dirty="0"/>
              <a:t>, </a:t>
            </a:r>
            <a:r>
              <a:rPr lang="en-US" dirty="0" err="1"/>
              <a:t>asitli</a:t>
            </a:r>
            <a:r>
              <a:rPr lang="en-US" dirty="0"/>
              <a:t> </a:t>
            </a:r>
            <a:r>
              <a:rPr lang="en-US" dirty="0" err="1"/>
              <a:t>icecek</a:t>
            </a:r>
            <a:r>
              <a:rPr lang="en-US" dirty="0"/>
              <a:t> </a:t>
            </a:r>
            <a:r>
              <a:rPr lang="en-US" dirty="0" err="1"/>
              <a:t>tuketiminde</a:t>
            </a:r>
            <a:r>
              <a:rPr lang="en-US" dirty="0"/>
              <a:t> </a:t>
            </a:r>
            <a:r>
              <a:rPr lang="en-US" dirty="0" err="1"/>
              <a:t>artis</a:t>
            </a:r>
            <a:endParaRPr lang="en-US" dirty="0"/>
          </a:p>
          <a:p>
            <a:r>
              <a:rPr lang="en-US" dirty="0" err="1"/>
              <a:t>Kronik</a:t>
            </a:r>
            <a:r>
              <a:rPr lang="en-US" dirty="0"/>
              <a:t> </a:t>
            </a:r>
            <a:r>
              <a:rPr lang="en-US" dirty="0" err="1"/>
              <a:t>obsturtif</a:t>
            </a:r>
            <a:r>
              <a:rPr lang="en-US" dirty="0"/>
              <a:t> </a:t>
            </a:r>
            <a:r>
              <a:rPr lang="en-US" dirty="0" err="1"/>
              <a:t>akciger</a:t>
            </a:r>
            <a:r>
              <a:rPr lang="en-US" dirty="0"/>
              <a:t> </a:t>
            </a:r>
            <a:r>
              <a:rPr lang="en-US" dirty="0" err="1"/>
              <a:t>hastaliklari</a:t>
            </a:r>
            <a:endParaRPr lang="en-US" dirty="0"/>
          </a:p>
          <a:p>
            <a:r>
              <a:rPr lang="en-US" dirty="0" err="1"/>
              <a:t>Pelvik</a:t>
            </a:r>
            <a:r>
              <a:rPr lang="en-US" dirty="0"/>
              <a:t> </a:t>
            </a:r>
            <a:r>
              <a:rPr lang="en-US" dirty="0" err="1"/>
              <a:t>relaksasyon</a:t>
            </a:r>
            <a:endParaRPr lang="en-US" dirty="0"/>
          </a:p>
          <a:p>
            <a:r>
              <a:rPr lang="en-US" dirty="0" err="1"/>
              <a:t>Gecirilmis</a:t>
            </a:r>
            <a:r>
              <a:rPr lang="en-US" dirty="0"/>
              <a:t> </a:t>
            </a:r>
            <a:r>
              <a:rPr lang="en-US" dirty="0" err="1"/>
              <a:t>cerrahi</a:t>
            </a:r>
            <a:r>
              <a:rPr lang="en-US" dirty="0"/>
              <a:t>(</a:t>
            </a:r>
            <a:r>
              <a:rPr lang="en-US" dirty="0" err="1"/>
              <a:t>pelvik</a:t>
            </a:r>
            <a:r>
              <a:rPr lang="en-US" dirty="0"/>
              <a:t> </a:t>
            </a:r>
            <a:r>
              <a:rPr lang="en-US" dirty="0" err="1"/>
              <a:t>bolge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2809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onemli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unutulmamasi</a:t>
            </a:r>
            <a:r>
              <a:rPr lang="en-US" dirty="0"/>
              <a:t> </a:t>
            </a:r>
            <a:r>
              <a:rPr lang="en-US" dirty="0" err="1"/>
              <a:t>gereken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;</a:t>
            </a:r>
          </a:p>
          <a:p>
            <a:endParaRPr lang="en-US" dirty="0"/>
          </a:p>
          <a:p>
            <a:r>
              <a:rPr lang="en-US" dirty="0" err="1"/>
              <a:t>Uriner</a:t>
            </a:r>
            <a:r>
              <a:rPr lang="en-US" dirty="0"/>
              <a:t> </a:t>
            </a:r>
            <a:r>
              <a:rPr lang="en-US" dirty="0" err="1"/>
              <a:t>enfeksiyonlar</a:t>
            </a:r>
            <a:endParaRPr lang="en-US" dirty="0"/>
          </a:p>
          <a:p>
            <a:r>
              <a:rPr lang="en-US" dirty="0" err="1"/>
              <a:t>Kadinlarda</a:t>
            </a:r>
            <a:r>
              <a:rPr lang="en-US" dirty="0"/>
              <a:t> </a:t>
            </a:r>
            <a:r>
              <a:rPr lang="en-US" dirty="0" err="1"/>
              <a:t>ozellikle</a:t>
            </a:r>
            <a:r>
              <a:rPr lang="en-US" dirty="0"/>
              <a:t> </a:t>
            </a:r>
            <a:r>
              <a:rPr lang="en-US" dirty="0" err="1"/>
              <a:t>tekraralayan</a:t>
            </a:r>
            <a:r>
              <a:rPr lang="en-US" dirty="0"/>
              <a:t> </a:t>
            </a:r>
            <a:r>
              <a:rPr lang="en-US" dirty="0" err="1"/>
              <a:t>uriner</a:t>
            </a:r>
            <a:r>
              <a:rPr lang="en-US" dirty="0"/>
              <a:t> </a:t>
            </a:r>
            <a:r>
              <a:rPr lang="en-US" dirty="0" err="1"/>
              <a:t>enfeksiyonlar</a:t>
            </a:r>
            <a:r>
              <a:rPr lang="en-US" dirty="0"/>
              <a:t>, </a:t>
            </a:r>
            <a:r>
              <a:rPr lang="en-US" dirty="0" err="1"/>
              <a:t>direncli</a:t>
            </a:r>
            <a:r>
              <a:rPr lang="en-US" dirty="0"/>
              <a:t> </a:t>
            </a:r>
            <a:r>
              <a:rPr lang="en-US" dirty="0" err="1"/>
              <a:t>sujlar</a:t>
            </a:r>
            <a:r>
              <a:rPr lang="en-US" dirty="0"/>
              <a:t> </a:t>
            </a:r>
            <a:r>
              <a:rPr lang="en-US" dirty="0" err="1"/>
              <a:t>sonucu</a:t>
            </a:r>
            <a:r>
              <a:rPr lang="en-US" dirty="0"/>
              <a:t> </a:t>
            </a:r>
            <a:r>
              <a:rPr lang="en-US" dirty="0" err="1"/>
              <a:t>inkontinans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ortaya</a:t>
            </a:r>
            <a:r>
              <a:rPr lang="en-US" dirty="0"/>
              <a:t> </a:t>
            </a:r>
            <a:r>
              <a:rPr lang="en-US" dirty="0" err="1"/>
              <a:t>cikar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828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Tipine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endParaRPr lang="en-US" dirty="0" smtClean="0"/>
          </a:p>
          <a:p>
            <a:r>
              <a:rPr lang="en-US" dirty="0" smtClean="0"/>
              <a:t>Ilac </a:t>
            </a:r>
            <a:r>
              <a:rPr lang="en-US" dirty="0" err="1" smtClean="0"/>
              <a:t>ile</a:t>
            </a:r>
            <a:endParaRPr lang="en-US" dirty="0" smtClean="0"/>
          </a:p>
          <a:p>
            <a:r>
              <a:rPr lang="en-US" dirty="0" err="1" smtClean="0"/>
              <a:t>Cerrahi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err="1" smtClean="0"/>
              <a:t>ikisi</a:t>
            </a:r>
            <a:r>
              <a:rPr lang="en-US" dirty="0" smtClean="0"/>
              <a:t> </a:t>
            </a:r>
            <a:r>
              <a:rPr lang="en-US" dirty="0" err="1" smtClean="0"/>
              <a:t>birden</a:t>
            </a:r>
            <a:endParaRPr lang="en-US" dirty="0" smtClean="0"/>
          </a:p>
          <a:p>
            <a:r>
              <a:rPr lang="en-US" dirty="0" err="1" smtClean="0"/>
              <a:t>Pelvik</a:t>
            </a:r>
            <a:r>
              <a:rPr lang="en-US" dirty="0" smtClean="0"/>
              <a:t> </a:t>
            </a:r>
            <a:r>
              <a:rPr lang="en-US" dirty="0" err="1" smtClean="0"/>
              <a:t>taban</a:t>
            </a:r>
            <a:r>
              <a:rPr lang="en-US" dirty="0" smtClean="0"/>
              <a:t> </a:t>
            </a:r>
            <a:r>
              <a:rPr lang="en-US" dirty="0" err="1" smtClean="0"/>
              <a:t>egzersizleri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556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KISIRLIKTAN KORUNMA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Evlendikten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sonra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bir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süre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beklemek</a:t>
            </a:r>
            <a:r>
              <a:rPr lang="en-US" dirty="0" smtClean="0"/>
              <a:t>: </a:t>
            </a:r>
            <a:r>
              <a:rPr lang="en-US" dirty="0" err="1" smtClean="0"/>
              <a:t>Evlilğe</a:t>
            </a:r>
            <a:r>
              <a:rPr lang="en-US" dirty="0" smtClean="0"/>
              <a:t> </a:t>
            </a:r>
            <a:r>
              <a:rPr lang="en-US" dirty="0" err="1" smtClean="0"/>
              <a:t>alışma</a:t>
            </a:r>
            <a:r>
              <a:rPr lang="en-US" dirty="0" smtClean="0"/>
              <a:t>, </a:t>
            </a:r>
            <a:r>
              <a:rPr lang="en-US" dirty="0" err="1" smtClean="0"/>
              <a:t>biraz</a:t>
            </a:r>
            <a:r>
              <a:rPr lang="en-US" dirty="0" smtClean="0"/>
              <a:t> </a:t>
            </a:r>
            <a:r>
              <a:rPr lang="en-US" dirty="0" err="1" smtClean="0"/>
              <a:t>keyfini</a:t>
            </a:r>
            <a:r>
              <a:rPr lang="en-US" dirty="0" smtClean="0"/>
              <a:t> </a:t>
            </a:r>
            <a:r>
              <a:rPr lang="en-US" dirty="0" err="1" smtClean="0"/>
              <a:t>çıkarma</a:t>
            </a:r>
            <a:r>
              <a:rPr lang="en-US" dirty="0" smtClean="0"/>
              <a:t> </a:t>
            </a:r>
            <a:r>
              <a:rPr lang="en-US" dirty="0" err="1" smtClean="0"/>
              <a:t>isteği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Çevresel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faktörlerin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eklenmesi</a:t>
            </a:r>
            <a:r>
              <a:rPr lang="en-US" dirty="0" err="1" smtClean="0"/>
              <a:t>-Sigara</a:t>
            </a:r>
            <a:r>
              <a:rPr lang="en-US" dirty="0" smtClean="0"/>
              <a:t>, </a:t>
            </a:r>
            <a:r>
              <a:rPr lang="en-US" dirty="0" err="1" smtClean="0"/>
              <a:t>klahve</a:t>
            </a:r>
            <a:r>
              <a:rPr lang="en-US" dirty="0" smtClean="0"/>
              <a:t>, </a:t>
            </a:r>
            <a:r>
              <a:rPr lang="en-US" dirty="0" err="1" smtClean="0"/>
              <a:t>alkol</a:t>
            </a:r>
            <a:r>
              <a:rPr lang="en-US" dirty="0" smtClean="0"/>
              <a:t>, </a:t>
            </a:r>
            <a:r>
              <a:rPr lang="en-US" dirty="0" err="1" smtClean="0"/>
              <a:t>uyusturucu</a:t>
            </a:r>
            <a:r>
              <a:rPr lang="en-US" dirty="0" smtClean="0"/>
              <a:t>, </a:t>
            </a:r>
            <a:r>
              <a:rPr lang="en-US" dirty="0" err="1" smtClean="0"/>
              <a:t>zehirli</a:t>
            </a:r>
            <a:r>
              <a:rPr lang="en-US" dirty="0" smtClean="0"/>
              <a:t> </a:t>
            </a:r>
            <a:r>
              <a:rPr lang="en-US" dirty="0" err="1" smtClean="0"/>
              <a:t>gazlar</a:t>
            </a:r>
            <a:r>
              <a:rPr lang="en-US" dirty="0" smtClean="0"/>
              <a:t>, </a:t>
            </a:r>
            <a:r>
              <a:rPr lang="en-US" dirty="0" err="1" smtClean="0"/>
              <a:t>trafikte</a:t>
            </a:r>
            <a:r>
              <a:rPr lang="en-US" dirty="0" smtClean="0"/>
              <a:t> </a:t>
            </a:r>
            <a:r>
              <a:rPr lang="en-US" dirty="0" err="1" smtClean="0"/>
              <a:t>uzun</a:t>
            </a:r>
            <a:r>
              <a:rPr lang="en-US" dirty="0" smtClean="0"/>
              <a:t> </a:t>
            </a:r>
            <a:r>
              <a:rPr lang="en-US" dirty="0" err="1" smtClean="0"/>
              <a:t>kalmak</a:t>
            </a:r>
            <a:r>
              <a:rPr lang="en-US" dirty="0" smtClean="0"/>
              <a:t>, </a:t>
            </a:r>
            <a:r>
              <a:rPr lang="en-US" dirty="0" err="1" smtClean="0"/>
              <a:t>kimyasal</a:t>
            </a:r>
            <a:r>
              <a:rPr lang="en-US" dirty="0" smtClean="0"/>
              <a:t> </a:t>
            </a:r>
            <a:r>
              <a:rPr lang="en-US" dirty="0" err="1" smtClean="0"/>
              <a:t>maddeler-temizleyiciler</a:t>
            </a:r>
            <a:r>
              <a:rPr lang="en-US" dirty="0" smtClean="0"/>
              <a:t> vs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Enfeksiyon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gecirmek</a:t>
            </a:r>
            <a:r>
              <a:rPr lang="en-US" dirty="0" smtClean="0"/>
              <a:t>, </a:t>
            </a:r>
            <a:r>
              <a:rPr lang="en-US" dirty="0" err="1" smtClean="0"/>
              <a:t>Evlendikten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enfeksiyon</a:t>
            </a:r>
            <a:r>
              <a:rPr lang="en-US" dirty="0" smtClean="0"/>
              <a:t> </a:t>
            </a:r>
            <a:r>
              <a:rPr lang="en-US" dirty="0" err="1" smtClean="0"/>
              <a:t>gecirmek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tüplerin</a:t>
            </a:r>
            <a:r>
              <a:rPr lang="en-US" dirty="0" smtClean="0"/>
              <a:t> </a:t>
            </a:r>
            <a:r>
              <a:rPr lang="en-US" dirty="0" err="1" smtClean="0"/>
              <a:t>tıkanması</a:t>
            </a:r>
            <a:r>
              <a:rPr lang="en-US" dirty="0" smtClean="0"/>
              <a:t>, </a:t>
            </a:r>
            <a:r>
              <a:rPr lang="en-US" dirty="0" err="1" smtClean="0"/>
              <a:t>karın</a:t>
            </a:r>
            <a:r>
              <a:rPr lang="en-US" dirty="0" smtClean="0"/>
              <a:t> </a:t>
            </a:r>
            <a:r>
              <a:rPr lang="en-US" dirty="0" err="1" smtClean="0"/>
              <a:t>icinde</a:t>
            </a:r>
            <a:r>
              <a:rPr lang="en-US" dirty="0" smtClean="0"/>
              <a:t> </a:t>
            </a:r>
            <a:r>
              <a:rPr lang="en-US" dirty="0" err="1" smtClean="0"/>
              <a:t>yapışıklıkların</a:t>
            </a:r>
            <a:r>
              <a:rPr lang="en-US" dirty="0" smtClean="0"/>
              <a:t> olması </a:t>
            </a:r>
            <a:r>
              <a:rPr lang="en-US" dirty="0" err="1" smtClean="0"/>
              <a:t>oranı</a:t>
            </a:r>
            <a:r>
              <a:rPr lang="en-US" dirty="0" smtClean="0"/>
              <a:t> </a:t>
            </a:r>
            <a:r>
              <a:rPr lang="en-US" dirty="0" err="1" smtClean="0"/>
              <a:t>artar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meliyat</a:t>
            </a:r>
            <a:r>
              <a:rPr lang="en-US" dirty="0" smtClean="0"/>
              <a:t> </a:t>
            </a:r>
            <a:r>
              <a:rPr lang="en-US" dirty="0" err="1" smtClean="0"/>
              <a:t>olmak</a:t>
            </a:r>
            <a:r>
              <a:rPr lang="en-US" dirty="0" smtClean="0"/>
              <a:t>,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olmak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ileri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uygulanmasi</a:t>
            </a:r>
            <a:r>
              <a:rPr lang="en-US" dirty="0" smtClean="0"/>
              <a:t> (</a:t>
            </a:r>
            <a:r>
              <a:rPr lang="en-US" dirty="0" err="1" smtClean="0"/>
              <a:t>kemoterapi</a:t>
            </a:r>
            <a:r>
              <a:rPr lang="en-US" dirty="0" smtClean="0"/>
              <a:t>, </a:t>
            </a:r>
            <a:r>
              <a:rPr lang="en-US" dirty="0" err="1" smtClean="0"/>
              <a:t>radyoterapi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960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tr-TR" dirty="0" smtClean="0"/>
              <a:t>Korunmadan devam eden evliliklerde 1 yıl bekleyip hala gebelik olmuyorsa hemen tetkik başlamalı.</a:t>
            </a:r>
          </a:p>
          <a:p>
            <a:pPr>
              <a:buFontTx/>
              <a:buNone/>
            </a:pPr>
            <a:r>
              <a:rPr lang="tr-TR" dirty="0" smtClean="0"/>
              <a:t>Çünkü bir yıl içinde kadının düzenli bir evlilik hayatında % 90 gebe kalması gerekir. </a:t>
            </a:r>
          </a:p>
          <a:p>
            <a:pPr>
              <a:buFontTx/>
              <a:buNone/>
            </a:pPr>
            <a:r>
              <a:rPr lang="tr-TR" dirty="0" smtClean="0"/>
              <a:t> </a:t>
            </a:r>
            <a:r>
              <a:rPr lang="tr-TR" dirty="0"/>
              <a:t>1 </a:t>
            </a:r>
            <a:r>
              <a:rPr lang="tr-TR" dirty="0" smtClean="0"/>
              <a:t>ay sonra: </a:t>
            </a:r>
            <a:r>
              <a:rPr lang="tr-TR" dirty="0"/>
              <a:t>15 % - 20 %</a:t>
            </a:r>
          </a:p>
          <a:p>
            <a:pPr marL="0" indent="0">
              <a:buNone/>
            </a:pPr>
            <a:r>
              <a:rPr lang="tr-TR" dirty="0" smtClean="0"/>
              <a:t> </a:t>
            </a:r>
            <a:r>
              <a:rPr lang="tr-TR" dirty="0"/>
              <a:t>6 </a:t>
            </a:r>
            <a:r>
              <a:rPr lang="tr-TR" dirty="0" smtClean="0"/>
              <a:t>ay sonra: </a:t>
            </a:r>
            <a:r>
              <a:rPr lang="tr-TR" dirty="0"/>
              <a:t>50 % - 75 %</a:t>
            </a:r>
          </a:p>
          <a:p>
            <a:pPr marL="0" indent="0">
              <a:buNone/>
            </a:pPr>
            <a:r>
              <a:rPr lang="tr-TR" dirty="0" smtClean="0"/>
              <a:t>1 yıl sonra.</a:t>
            </a:r>
            <a:r>
              <a:rPr lang="tr-TR" dirty="0"/>
              <a:t>..: 80 % - 90 %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409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endParaRPr lang="tr-TR" dirty="0" smtClean="0"/>
          </a:p>
          <a:p>
            <a:pPr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Evlilik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yaşının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gecikmesi</a:t>
            </a:r>
            <a:r>
              <a:rPr lang="en-US" dirty="0" err="1"/>
              <a:t>-Yumurta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sperm </a:t>
            </a:r>
            <a:r>
              <a:rPr lang="en-US" dirty="0" err="1"/>
              <a:t>sayisinda</a:t>
            </a:r>
            <a:r>
              <a:rPr lang="en-US" dirty="0"/>
              <a:t> </a:t>
            </a:r>
            <a:r>
              <a:rPr lang="en-US" dirty="0" err="1"/>
              <a:t>azlama</a:t>
            </a:r>
            <a:r>
              <a:rPr lang="en-US" dirty="0"/>
              <a:t>, </a:t>
            </a:r>
            <a:r>
              <a:rPr lang="en-US" dirty="0" err="1"/>
              <a:t>kalite</a:t>
            </a:r>
            <a:r>
              <a:rPr lang="en-US" dirty="0"/>
              <a:t> </a:t>
            </a:r>
            <a:r>
              <a:rPr lang="en-US" dirty="0" err="1"/>
              <a:t>azalmasi</a:t>
            </a:r>
            <a:r>
              <a:rPr lang="en-US" dirty="0"/>
              <a:t>, uterus </a:t>
            </a:r>
            <a:r>
              <a:rPr lang="en-US" dirty="0" err="1"/>
              <a:t>faktörleri</a:t>
            </a:r>
            <a:endParaRPr lang="en-US" dirty="0"/>
          </a:p>
          <a:p>
            <a:pPr>
              <a:buFontTx/>
              <a:buChar char="-"/>
            </a:pPr>
            <a:r>
              <a:rPr lang="tr-TR" dirty="0" smtClean="0"/>
              <a:t>Kısırlık oranları yaşa göre</a:t>
            </a:r>
            <a:endParaRPr lang="tr-TR" dirty="0"/>
          </a:p>
          <a:p>
            <a:pPr>
              <a:buFontTx/>
              <a:buChar char="-"/>
            </a:pPr>
            <a:r>
              <a:rPr lang="tr-TR" dirty="0" smtClean="0"/>
              <a:t>20</a:t>
            </a:r>
            <a:r>
              <a:rPr lang="tr-TR" dirty="0"/>
              <a:t>-24 </a:t>
            </a:r>
            <a:r>
              <a:rPr lang="tr-TR" dirty="0" err="1"/>
              <a:t>years</a:t>
            </a:r>
            <a:r>
              <a:rPr lang="tr-TR" dirty="0"/>
              <a:t>: </a:t>
            </a:r>
            <a:r>
              <a:rPr lang="tr-TR" dirty="0" smtClean="0"/>
              <a:t>7-10 </a:t>
            </a:r>
            <a:r>
              <a:rPr lang="tr-TR" dirty="0"/>
              <a:t>%</a:t>
            </a:r>
          </a:p>
          <a:p>
            <a:pPr>
              <a:buFontTx/>
              <a:buChar char="-"/>
            </a:pPr>
            <a:r>
              <a:rPr lang="tr-TR" dirty="0"/>
              <a:t>25-29 </a:t>
            </a:r>
            <a:r>
              <a:rPr lang="tr-TR" dirty="0" err="1"/>
              <a:t>years</a:t>
            </a:r>
            <a:r>
              <a:rPr lang="tr-TR" dirty="0"/>
              <a:t>: </a:t>
            </a:r>
            <a:r>
              <a:rPr lang="tr-TR" dirty="0" smtClean="0"/>
              <a:t>9-12 </a:t>
            </a:r>
            <a:r>
              <a:rPr lang="tr-TR" dirty="0"/>
              <a:t>%</a:t>
            </a:r>
          </a:p>
          <a:p>
            <a:pPr>
              <a:buFontTx/>
              <a:buChar char="-"/>
            </a:pPr>
            <a:r>
              <a:rPr lang="tr-TR" dirty="0"/>
              <a:t>30-35 </a:t>
            </a:r>
            <a:r>
              <a:rPr lang="tr-TR" dirty="0" err="1"/>
              <a:t>years</a:t>
            </a:r>
            <a:r>
              <a:rPr lang="tr-TR" dirty="0"/>
              <a:t>: </a:t>
            </a:r>
            <a:r>
              <a:rPr lang="tr-TR" dirty="0" smtClean="0"/>
              <a:t>15-18 </a:t>
            </a:r>
            <a:r>
              <a:rPr lang="tr-TR" dirty="0"/>
              <a:t>%</a:t>
            </a:r>
          </a:p>
          <a:p>
            <a:pPr>
              <a:buFontTx/>
              <a:buChar char="-"/>
            </a:pPr>
            <a:r>
              <a:rPr lang="tr-TR" dirty="0"/>
              <a:t>35-40 </a:t>
            </a:r>
            <a:r>
              <a:rPr lang="tr-TR" dirty="0" err="1"/>
              <a:t>years</a:t>
            </a:r>
            <a:r>
              <a:rPr lang="tr-TR" dirty="0"/>
              <a:t>: </a:t>
            </a:r>
            <a:r>
              <a:rPr lang="tr-TR" dirty="0" smtClean="0"/>
              <a:t>22-25 </a:t>
            </a:r>
            <a:r>
              <a:rPr lang="tr-TR" dirty="0"/>
              <a:t>%</a:t>
            </a:r>
          </a:p>
          <a:p>
            <a:pPr>
              <a:buFontTx/>
              <a:buChar char="-"/>
            </a:pPr>
            <a:r>
              <a:rPr lang="tr-TR" dirty="0"/>
              <a:t>40-44 </a:t>
            </a:r>
            <a:r>
              <a:rPr lang="tr-TR" dirty="0" err="1"/>
              <a:t>years</a:t>
            </a:r>
            <a:r>
              <a:rPr lang="tr-TR" dirty="0"/>
              <a:t>: </a:t>
            </a:r>
            <a:r>
              <a:rPr lang="tr-TR" dirty="0" smtClean="0"/>
              <a:t>29-35 </a:t>
            </a:r>
            <a:r>
              <a:rPr lang="tr-TR" dirty="0"/>
              <a:t>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1148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Zayıf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olma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istegi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aşırı</a:t>
            </a:r>
            <a:r>
              <a:rPr lang="en-US" dirty="0" smtClean="0"/>
              <a:t> </a:t>
            </a:r>
            <a:r>
              <a:rPr lang="en-US" dirty="0" err="1" smtClean="0"/>
              <a:t>egzersiz</a:t>
            </a:r>
            <a:r>
              <a:rPr lang="en-US" dirty="0" smtClean="0"/>
              <a:t> </a:t>
            </a:r>
            <a:r>
              <a:rPr lang="en-US" dirty="0" err="1" smtClean="0"/>
              <a:t>veya</a:t>
            </a:r>
            <a:r>
              <a:rPr lang="en-US" dirty="0" smtClean="0"/>
              <a:t> </a:t>
            </a:r>
            <a:r>
              <a:rPr lang="en-US" dirty="0" err="1" smtClean="0"/>
              <a:t>yağ</a:t>
            </a:r>
            <a:r>
              <a:rPr lang="en-US" dirty="0" smtClean="0"/>
              <a:t> </a:t>
            </a:r>
            <a:r>
              <a:rPr lang="en-US" dirty="0" err="1" smtClean="0"/>
              <a:t>dokusunun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azalması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Yaş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ilerledikçe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artan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sekonder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hastalıklar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myom</a:t>
            </a:r>
            <a:r>
              <a:rPr lang="en-US" dirty="0" smtClean="0"/>
              <a:t>, </a:t>
            </a:r>
            <a:r>
              <a:rPr lang="en-US" dirty="0" err="1" smtClean="0"/>
              <a:t>çukulata</a:t>
            </a:r>
            <a:r>
              <a:rPr lang="en-US" dirty="0" smtClean="0"/>
              <a:t> </a:t>
            </a:r>
            <a:r>
              <a:rPr lang="en-US" dirty="0" err="1" smtClean="0"/>
              <a:t>kisti</a:t>
            </a:r>
            <a:r>
              <a:rPr lang="en-US" dirty="0" smtClean="0"/>
              <a:t>, </a:t>
            </a:r>
            <a:r>
              <a:rPr lang="en-US" dirty="0" err="1" smtClean="0"/>
              <a:t>polip</a:t>
            </a:r>
            <a:r>
              <a:rPr lang="en-US" dirty="0" smtClean="0"/>
              <a:t>, </a:t>
            </a:r>
            <a:r>
              <a:rPr lang="en-US" dirty="0" err="1" smtClean="0"/>
              <a:t>rahim</a:t>
            </a:r>
            <a:r>
              <a:rPr lang="en-US" dirty="0" smtClean="0"/>
              <a:t> </a:t>
            </a:r>
            <a:r>
              <a:rPr lang="en-US" dirty="0" err="1" smtClean="0"/>
              <a:t>ağzı</a:t>
            </a:r>
            <a:r>
              <a:rPr lang="en-US" dirty="0" smtClean="0"/>
              <a:t> </a:t>
            </a:r>
            <a:r>
              <a:rPr lang="en-US" dirty="0" err="1" smtClean="0"/>
              <a:t>hastalıklarının</a:t>
            </a:r>
            <a:r>
              <a:rPr lang="en-US" dirty="0" smtClean="0"/>
              <a:t> </a:t>
            </a:r>
            <a:r>
              <a:rPr lang="en-US" dirty="0" err="1" smtClean="0"/>
              <a:t>görülmesi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bunların</a:t>
            </a:r>
            <a:r>
              <a:rPr lang="en-US" dirty="0" smtClean="0"/>
              <a:t> </a:t>
            </a:r>
            <a:r>
              <a:rPr lang="en-US" dirty="0" err="1" smtClean="0"/>
              <a:t>tedavisi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gebe</a:t>
            </a:r>
            <a:r>
              <a:rPr lang="en-US" dirty="0" smtClean="0"/>
              <a:t> </a:t>
            </a:r>
            <a:r>
              <a:rPr lang="en-US" dirty="0" err="1" smtClean="0"/>
              <a:t>kalmanın</a:t>
            </a:r>
            <a:r>
              <a:rPr lang="en-US" dirty="0" smtClean="0"/>
              <a:t> </a:t>
            </a:r>
            <a:r>
              <a:rPr lang="en-US" dirty="0" err="1" smtClean="0"/>
              <a:t>zorlaşması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496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Kilo alma</a:t>
            </a:r>
            <a:r>
              <a:rPr lang="en-US" dirty="0"/>
              <a:t>, hormonal </a:t>
            </a:r>
            <a:r>
              <a:rPr lang="en-US" dirty="0" err="1"/>
              <a:t>olumsuz</a:t>
            </a:r>
            <a:r>
              <a:rPr lang="en-US" dirty="0"/>
              <a:t> </a:t>
            </a:r>
            <a:r>
              <a:rPr lang="en-US" dirty="0" err="1"/>
              <a:t>etki</a:t>
            </a:r>
            <a:r>
              <a:rPr lang="en-US" dirty="0"/>
              <a:t>, PCO</a:t>
            </a:r>
          </a:p>
          <a:p>
            <a:pPr>
              <a:buFontTx/>
              <a:buChar char="-"/>
            </a:pPr>
            <a:endParaRPr lang="tr-TR" dirty="0" smtClean="0"/>
          </a:p>
          <a:p>
            <a:pPr>
              <a:buFontTx/>
              <a:buChar char="-"/>
            </a:pPr>
            <a:r>
              <a:rPr lang="tr-TR" dirty="0" err="1" smtClean="0"/>
              <a:t>Obesite-asiri</a:t>
            </a:r>
            <a:r>
              <a:rPr lang="tr-TR" dirty="0" smtClean="0"/>
              <a:t> kilo/ yağ dokusunda </a:t>
            </a:r>
            <a:r>
              <a:rPr lang="tr-TR" dirty="0" err="1" smtClean="0"/>
              <a:t>yapilan</a:t>
            </a:r>
            <a:r>
              <a:rPr lang="tr-TR" dirty="0" smtClean="0"/>
              <a:t> olumsuz hormonlar/ merkezi hormonların-FSH </a:t>
            </a:r>
            <a:r>
              <a:rPr lang="tr-TR" dirty="0" err="1" smtClean="0"/>
              <a:t>baskilanmasi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497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TIROID HASTALİKLARİ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tr-TR" dirty="0" smtClean="0"/>
              <a:t>Dünyada çok yaygın</a:t>
            </a:r>
          </a:p>
          <a:p>
            <a:pPr>
              <a:buFontTx/>
              <a:buNone/>
            </a:pPr>
            <a:r>
              <a:rPr lang="tr-TR" dirty="0" err="1" smtClean="0"/>
              <a:t>Virusler</a:t>
            </a:r>
            <a:endParaRPr lang="tr-TR" dirty="0" smtClean="0"/>
          </a:p>
          <a:p>
            <a:pPr>
              <a:buFontTx/>
              <a:buNone/>
            </a:pPr>
            <a:r>
              <a:rPr lang="tr-TR" dirty="0" smtClean="0"/>
              <a:t>Yanlış beslenme</a:t>
            </a:r>
          </a:p>
          <a:p>
            <a:pPr>
              <a:buFontTx/>
              <a:buNone/>
            </a:pPr>
            <a:r>
              <a:rPr lang="tr-TR" dirty="0" smtClean="0"/>
              <a:t>Bağışıklık sisteminin yanlış çalışması</a:t>
            </a:r>
            <a:endParaRPr lang="tr-TR" dirty="0"/>
          </a:p>
          <a:p>
            <a:pPr>
              <a:buFontTx/>
              <a:buNone/>
            </a:pPr>
            <a:r>
              <a:rPr lang="tr-TR" dirty="0" smtClean="0"/>
              <a:t>Olumsuz pek çok sonucu var. </a:t>
            </a:r>
            <a:endParaRPr lang="tr-TR" dirty="0"/>
          </a:p>
          <a:p>
            <a:pPr>
              <a:buFontTx/>
              <a:buNone/>
            </a:pPr>
            <a:r>
              <a:rPr lang="tr-TR" dirty="0"/>
              <a:t>	</a:t>
            </a:r>
            <a:r>
              <a:rPr lang="tr-TR" dirty="0" err="1" smtClean="0"/>
              <a:t>Kisirlik</a:t>
            </a:r>
            <a:r>
              <a:rPr lang="tr-TR" dirty="0" smtClean="0"/>
              <a:t>, </a:t>
            </a:r>
            <a:r>
              <a:rPr lang="tr-TR" dirty="0" err="1" smtClean="0"/>
              <a:t>sismanlik</a:t>
            </a:r>
            <a:r>
              <a:rPr lang="tr-TR" dirty="0" smtClean="0"/>
              <a:t>, adet </a:t>
            </a:r>
            <a:r>
              <a:rPr lang="tr-TR" dirty="0" err="1" smtClean="0"/>
              <a:t>duzensizlikleri</a:t>
            </a:r>
            <a:r>
              <a:rPr lang="tr-TR" dirty="0" smtClean="0"/>
              <a:t>, depresyon...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325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ANTİBİYOTİK KULLANIMI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err="1" smtClean="0"/>
              <a:t>Akılcı</a:t>
            </a:r>
            <a:r>
              <a:rPr lang="en-US" b="1" dirty="0" smtClean="0"/>
              <a:t> </a:t>
            </a:r>
            <a:r>
              <a:rPr lang="en-US" b="1" dirty="0" err="1" smtClean="0"/>
              <a:t>ilaç</a:t>
            </a:r>
            <a:r>
              <a:rPr lang="en-US" b="1" dirty="0" smtClean="0"/>
              <a:t> </a:t>
            </a:r>
            <a:r>
              <a:rPr lang="en-US" b="1" dirty="0" err="1" smtClean="0"/>
              <a:t>kullanımı</a:t>
            </a:r>
            <a:r>
              <a:rPr lang="en-US" b="1" dirty="0" smtClean="0"/>
              <a:t> </a:t>
            </a:r>
            <a:r>
              <a:rPr lang="en-US" b="1" dirty="0" err="1" smtClean="0"/>
              <a:t>kavramı</a:t>
            </a:r>
            <a:r>
              <a:rPr lang="en-US" b="1" dirty="0" smtClean="0"/>
              <a:t>!!!</a:t>
            </a:r>
          </a:p>
          <a:p>
            <a:r>
              <a:rPr lang="en-US" b="1" dirty="0" err="1" smtClean="0"/>
              <a:t>Doğru</a:t>
            </a:r>
            <a:r>
              <a:rPr lang="en-US" b="1" dirty="0" smtClean="0"/>
              <a:t> </a:t>
            </a:r>
            <a:r>
              <a:rPr lang="en-US" b="1" dirty="0" err="1" smtClean="0"/>
              <a:t>zamanda</a:t>
            </a:r>
            <a:r>
              <a:rPr lang="en-US" b="1" dirty="0" smtClean="0"/>
              <a:t>/ </a:t>
            </a:r>
            <a:r>
              <a:rPr lang="en-US" b="1" dirty="0" err="1" smtClean="0"/>
              <a:t>doğru</a:t>
            </a:r>
            <a:r>
              <a:rPr lang="en-US" b="1" dirty="0" smtClean="0"/>
              <a:t> </a:t>
            </a:r>
            <a:r>
              <a:rPr lang="en-US" b="1" dirty="0" err="1" smtClean="0"/>
              <a:t>ilaç</a:t>
            </a:r>
            <a:r>
              <a:rPr lang="en-US" b="1" dirty="0" smtClean="0"/>
              <a:t>/ </a:t>
            </a:r>
            <a:r>
              <a:rPr lang="en-US" b="1" dirty="0" err="1" smtClean="0"/>
              <a:t>doğru</a:t>
            </a:r>
            <a:r>
              <a:rPr lang="en-US" b="1" dirty="0" smtClean="0"/>
              <a:t> </a:t>
            </a:r>
            <a:r>
              <a:rPr lang="en-US" b="1" dirty="0" err="1" smtClean="0"/>
              <a:t>doz</a:t>
            </a:r>
            <a:r>
              <a:rPr lang="en-US" b="1" dirty="0" smtClean="0"/>
              <a:t>/ </a:t>
            </a:r>
            <a:r>
              <a:rPr lang="en-US" b="1" dirty="0" err="1" smtClean="0"/>
              <a:t>yeterli</a:t>
            </a:r>
            <a:r>
              <a:rPr lang="en-US" b="1" dirty="0" smtClean="0"/>
              <a:t> </a:t>
            </a:r>
            <a:r>
              <a:rPr lang="en-US" b="1" dirty="0" err="1" smtClean="0"/>
              <a:t>süre</a:t>
            </a:r>
            <a:r>
              <a:rPr lang="en-US" b="1" dirty="0" smtClean="0"/>
              <a:t> / </a:t>
            </a:r>
            <a:r>
              <a:rPr lang="en-US" b="1" dirty="0" err="1" smtClean="0"/>
              <a:t>gereksiz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çok</a:t>
            </a:r>
            <a:r>
              <a:rPr lang="en-US" b="1" dirty="0" smtClean="0"/>
              <a:t> </a:t>
            </a:r>
            <a:r>
              <a:rPr lang="en-US" b="1" dirty="0" err="1" smtClean="0"/>
              <a:t>ilaçtan</a:t>
            </a:r>
            <a:r>
              <a:rPr lang="en-US" b="1" dirty="0" smtClean="0"/>
              <a:t> </a:t>
            </a:r>
            <a:r>
              <a:rPr lang="en-US" b="1" dirty="0" err="1" smtClean="0"/>
              <a:t>kaçınma</a:t>
            </a:r>
            <a:endParaRPr lang="en-US" b="1" dirty="0" smtClean="0"/>
          </a:p>
          <a:p>
            <a:r>
              <a:rPr lang="en-US" dirty="0" err="1" smtClean="0"/>
              <a:t>Türkiye’de</a:t>
            </a:r>
            <a:r>
              <a:rPr lang="en-US" dirty="0" smtClean="0"/>
              <a:t>: </a:t>
            </a:r>
            <a:r>
              <a:rPr lang="en-US" dirty="0" err="1" smtClean="0"/>
              <a:t>Akılcı</a:t>
            </a:r>
            <a:r>
              <a:rPr lang="en-US" dirty="0" smtClean="0"/>
              <a:t> </a:t>
            </a:r>
            <a:r>
              <a:rPr lang="en-US" dirty="0" err="1" smtClean="0"/>
              <a:t>olmayan</a:t>
            </a:r>
            <a:r>
              <a:rPr lang="en-US" dirty="0" smtClean="0"/>
              <a:t> AB </a:t>
            </a:r>
            <a:r>
              <a:rPr lang="en-US" dirty="0" err="1" smtClean="0"/>
              <a:t>kullanımı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Dahiliye</a:t>
            </a:r>
            <a:r>
              <a:rPr lang="en-US" dirty="0" smtClean="0"/>
              <a:t>: %6 </a:t>
            </a:r>
          </a:p>
          <a:p>
            <a:r>
              <a:rPr lang="en-US" dirty="0" err="1" smtClean="0"/>
              <a:t>Genel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: %28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Üroloji</a:t>
            </a:r>
            <a:r>
              <a:rPr lang="en-US" dirty="0" smtClean="0">
                <a:solidFill>
                  <a:srgbClr val="3366FF"/>
                </a:solidFill>
              </a:rPr>
              <a:t>: %56 </a:t>
            </a:r>
          </a:p>
          <a:p>
            <a:r>
              <a:rPr lang="en-US" dirty="0" err="1" smtClean="0"/>
              <a:t>Kadın</a:t>
            </a:r>
            <a:r>
              <a:rPr lang="en-US" dirty="0" smtClean="0"/>
              <a:t> </a:t>
            </a:r>
            <a:r>
              <a:rPr lang="en-US" dirty="0" err="1" smtClean="0"/>
              <a:t>Doğum</a:t>
            </a:r>
            <a:r>
              <a:rPr lang="en-US" dirty="0" smtClean="0"/>
              <a:t>: %23 </a:t>
            </a:r>
            <a:endParaRPr lang="en-US" dirty="0"/>
          </a:p>
          <a:p>
            <a:pPr lvl="8"/>
            <a:r>
              <a:rPr lang="en-US" i="1" dirty="0" err="1" smtClean="0"/>
              <a:t>Pehlivan</a:t>
            </a:r>
            <a:r>
              <a:rPr lang="en-US" i="1" dirty="0"/>
              <a:t>, </a:t>
            </a:r>
            <a:r>
              <a:rPr lang="en-US" i="1" dirty="0" err="1"/>
              <a:t>ve</a:t>
            </a:r>
            <a:r>
              <a:rPr lang="en-US" i="1" dirty="0"/>
              <a:t> ark. 1994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763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 YAPILMALI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Kilonuzu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ediniz</a:t>
            </a:r>
            <a:endParaRPr lang="en-US" dirty="0" smtClean="0"/>
          </a:p>
          <a:p>
            <a:r>
              <a:rPr lang="en-US" dirty="0" err="1" smtClean="0"/>
              <a:t>Duzenli</a:t>
            </a:r>
            <a:r>
              <a:rPr lang="en-US" dirty="0" smtClean="0"/>
              <a:t> </a:t>
            </a:r>
            <a:r>
              <a:rPr lang="en-US" dirty="0" err="1" smtClean="0"/>
              <a:t>spor</a:t>
            </a:r>
            <a:r>
              <a:rPr lang="en-US" dirty="0" smtClean="0"/>
              <a:t>, </a:t>
            </a:r>
            <a:r>
              <a:rPr lang="en-US" dirty="0" err="1" smtClean="0"/>
              <a:t>egzersiz</a:t>
            </a:r>
            <a:r>
              <a:rPr lang="en-US" dirty="0" smtClean="0"/>
              <a:t>, </a:t>
            </a:r>
            <a:r>
              <a:rPr lang="en-US" dirty="0" err="1" smtClean="0"/>
              <a:t>vaktiniz</a:t>
            </a:r>
            <a:r>
              <a:rPr lang="en-US" dirty="0" smtClean="0"/>
              <a:t> </a:t>
            </a:r>
            <a:r>
              <a:rPr lang="en-US" dirty="0" err="1" smtClean="0"/>
              <a:t>yoksa</a:t>
            </a:r>
            <a:r>
              <a:rPr lang="en-US" dirty="0" smtClean="0"/>
              <a:t> </a:t>
            </a:r>
            <a:r>
              <a:rPr lang="en-US" dirty="0" err="1" smtClean="0"/>
              <a:t>yurume</a:t>
            </a:r>
            <a:r>
              <a:rPr lang="en-US" dirty="0" smtClean="0"/>
              <a:t>, </a:t>
            </a:r>
            <a:r>
              <a:rPr lang="en-US" dirty="0" err="1" smtClean="0"/>
              <a:t>merdiven</a:t>
            </a:r>
            <a:r>
              <a:rPr lang="en-US" dirty="0" smtClean="0"/>
              <a:t> </a:t>
            </a:r>
            <a:r>
              <a:rPr lang="en-US" dirty="0" err="1" smtClean="0"/>
              <a:t>çikma</a:t>
            </a:r>
            <a:endParaRPr lang="en-US" dirty="0" smtClean="0"/>
          </a:p>
          <a:p>
            <a:r>
              <a:rPr lang="en-US" dirty="0" err="1" smtClean="0"/>
              <a:t>Sebze</a:t>
            </a:r>
            <a:r>
              <a:rPr lang="en-US" dirty="0" smtClean="0"/>
              <a:t> </a:t>
            </a:r>
            <a:r>
              <a:rPr lang="en-US" dirty="0" err="1" smtClean="0"/>
              <a:t>agirlikli</a:t>
            </a:r>
            <a:r>
              <a:rPr lang="en-US" dirty="0" smtClean="0"/>
              <a:t> </a:t>
            </a:r>
            <a:r>
              <a:rPr lang="en-US" dirty="0" err="1" smtClean="0"/>
              <a:t>beslenin</a:t>
            </a:r>
            <a:endParaRPr lang="en-US" dirty="0" smtClean="0"/>
          </a:p>
          <a:p>
            <a:r>
              <a:rPr lang="en-US" dirty="0" err="1" smtClean="0"/>
              <a:t>Susuz</a:t>
            </a:r>
            <a:r>
              <a:rPr lang="en-US" dirty="0" smtClean="0"/>
              <a:t> </a:t>
            </a:r>
            <a:r>
              <a:rPr lang="en-US" dirty="0" err="1" smtClean="0"/>
              <a:t>kalmayın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Yilda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kadın</a:t>
            </a:r>
            <a:r>
              <a:rPr lang="en-US" dirty="0" smtClean="0"/>
              <a:t> </a:t>
            </a:r>
            <a:r>
              <a:rPr lang="en-US" dirty="0" err="1" smtClean="0"/>
              <a:t>doğum</a:t>
            </a:r>
            <a:r>
              <a:rPr lang="en-US" dirty="0" smtClean="0"/>
              <a:t>, meme, </a:t>
            </a:r>
            <a:r>
              <a:rPr lang="en-US" dirty="0" err="1" smtClean="0"/>
              <a:t>guatr</a:t>
            </a:r>
            <a:r>
              <a:rPr lang="en-US" dirty="0" smtClean="0"/>
              <a:t> </a:t>
            </a:r>
            <a:r>
              <a:rPr lang="en-US" dirty="0" err="1" smtClean="0"/>
              <a:t>muayenesi</a:t>
            </a:r>
            <a:endParaRPr lang="en-US" dirty="0" smtClean="0"/>
          </a:p>
          <a:p>
            <a:r>
              <a:rPr lang="en-US" dirty="0" err="1" smtClean="0"/>
              <a:t>Yilda</a:t>
            </a:r>
            <a:r>
              <a:rPr lang="en-US" dirty="0" smtClean="0"/>
              <a:t> en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kere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sayımı</a:t>
            </a:r>
            <a:r>
              <a:rPr lang="en-US" dirty="0" smtClean="0"/>
              <a:t> </a:t>
            </a:r>
            <a:r>
              <a:rPr lang="en-US" dirty="0" err="1" smtClean="0"/>
              <a:t>yaptirin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3613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677332"/>
            <a:ext cx="7345362" cy="1049867"/>
          </a:xfrm>
        </p:spPr>
        <p:txBody>
          <a:bodyPr>
            <a:normAutofit fontScale="90000"/>
          </a:bodyPr>
          <a:lstStyle/>
          <a:p>
            <a:r>
              <a:rPr lang="tr-TR" dirty="0"/>
              <a:t>Kadın ve modern tıp yönlendirmesi</a:t>
            </a:r>
            <a:br>
              <a:rPr lang="tr-T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727198"/>
            <a:ext cx="7617355" cy="4622801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tr-TR" sz="3200" dirty="0" err="1" smtClean="0"/>
              <a:t>Guzellikle</a:t>
            </a:r>
            <a:r>
              <a:rPr lang="tr-TR" sz="3200" dirty="0" smtClean="0"/>
              <a:t> yaslanma </a:t>
            </a:r>
            <a:r>
              <a:rPr lang="tr-TR" sz="3200" dirty="0" err="1" smtClean="0"/>
              <a:t>karşıtlıği</a:t>
            </a:r>
            <a:r>
              <a:rPr lang="tr-TR" sz="3200" dirty="0" smtClean="0"/>
              <a:t> ile ilgili uygulamalar</a:t>
            </a:r>
          </a:p>
          <a:p>
            <a:pPr>
              <a:buFontTx/>
              <a:buNone/>
            </a:pPr>
            <a:r>
              <a:rPr lang="tr-TR" sz="3200" dirty="0" err="1" smtClean="0"/>
              <a:t>Sağlığin</a:t>
            </a:r>
            <a:r>
              <a:rPr lang="tr-TR" sz="3200" dirty="0" smtClean="0"/>
              <a:t> temeli önce koruyucu hekimlikten geçer</a:t>
            </a:r>
          </a:p>
          <a:p>
            <a:pPr>
              <a:buFontTx/>
              <a:buNone/>
            </a:pPr>
            <a:r>
              <a:rPr lang="tr-TR" sz="3200" dirty="0" smtClean="0"/>
              <a:t>Gerekli olanlar önceliklidir.</a:t>
            </a:r>
          </a:p>
          <a:p>
            <a:pPr>
              <a:buFontTx/>
              <a:buNone/>
            </a:pPr>
            <a:r>
              <a:rPr lang="tr-TR" sz="3200" dirty="0" smtClean="0"/>
              <a:t>Modern tıbbın dayatmalarını dikkate almak </a:t>
            </a:r>
            <a:r>
              <a:rPr lang="tr-TR" sz="3200" dirty="0" smtClean="0"/>
              <a:t>bizlerin</a:t>
            </a:r>
            <a:r>
              <a:rPr lang="tr-TR" sz="3200" dirty="0" smtClean="0"/>
              <a:t> </a:t>
            </a:r>
            <a:r>
              <a:rPr lang="tr-TR" sz="3200" dirty="0" smtClean="0"/>
              <a:t>ve </a:t>
            </a:r>
            <a:r>
              <a:rPr lang="tr-TR" sz="3200" dirty="0" err="1" smtClean="0"/>
              <a:t>ulkemizin</a:t>
            </a:r>
            <a:r>
              <a:rPr lang="tr-TR" sz="3200" dirty="0" smtClean="0"/>
              <a:t> </a:t>
            </a:r>
            <a:r>
              <a:rPr lang="tr-TR" sz="3200" dirty="0" smtClean="0"/>
              <a:t>ekonomisine</a:t>
            </a:r>
          </a:p>
          <a:p>
            <a:pPr>
              <a:buFontTx/>
              <a:buNone/>
            </a:pPr>
            <a:r>
              <a:rPr lang="tr-TR" sz="3200" dirty="0" err="1" smtClean="0"/>
              <a:t>Onceliklerine</a:t>
            </a:r>
            <a:r>
              <a:rPr lang="tr-TR" sz="3200" dirty="0" smtClean="0"/>
              <a:t>, sağlığına fayda değil zarar verir.</a:t>
            </a:r>
            <a:r>
              <a:rPr lang="tr-TR" sz="3200" dirty="0"/>
              <a:t>	</a:t>
            </a:r>
            <a:endParaRPr lang="tr-TR" sz="3200" dirty="0" smtClean="0"/>
          </a:p>
          <a:p>
            <a:pPr>
              <a:buFontTx/>
              <a:buNone/>
            </a:pPr>
            <a:r>
              <a:rPr lang="tr-TR" sz="3200" dirty="0" smtClean="0"/>
              <a:t>Modern uygulama ve yönlendirmeler hayatı </a:t>
            </a:r>
            <a:r>
              <a:rPr lang="tr-TR" sz="3200" dirty="0" err="1" smtClean="0"/>
              <a:t>onem</a:t>
            </a:r>
            <a:r>
              <a:rPr lang="tr-TR" sz="3200" dirty="0" smtClean="0"/>
              <a:t> </a:t>
            </a:r>
            <a:r>
              <a:rPr lang="tr-TR" sz="3200" dirty="0" err="1" smtClean="0"/>
              <a:t>tasimiyorsa</a:t>
            </a:r>
            <a:r>
              <a:rPr lang="tr-TR" sz="3200" dirty="0" smtClean="0"/>
              <a:t> </a:t>
            </a:r>
            <a:r>
              <a:rPr lang="tr-TR" sz="3200" dirty="0" smtClean="0"/>
              <a:t>uzak dönem sonuçlarını </a:t>
            </a:r>
            <a:r>
              <a:rPr lang="tr-TR" sz="3200" dirty="0" smtClean="0"/>
              <a:t>bilmiyorsak </a:t>
            </a:r>
          </a:p>
          <a:p>
            <a:pPr>
              <a:buFontTx/>
              <a:buNone/>
            </a:pPr>
            <a:r>
              <a:rPr lang="tr-TR" sz="3200" dirty="0" smtClean="0"/>
              <a:t>temkinli </a:t>
            </a:r>
            <a:r>
              <a:rPr lang="tr-TR" sz="3200" dirty="0" smtClean="0"/>
              <a:t>davranılmalıdır.</a:t>
            </a:r>
            <a:endParaRPr lang="tr-TR" sz="3200" dirty="0"/>
          </a:p>
          <a:p>
            <a:pPr>
              <a:buFontTx/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84938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tr-TR" dirty="0"/>
              <a:t>		</a:t>
            </a:r>
            <a:r>
              <a:rPr lang="tr-TR" dirty="0" smtClean="0"/>
              <a:t>Bizler</a:t>
            </a:r>
          </a:p>
          <a:p>
            <a:pPr>
              <a:buFontTx/>
              <a:buNone/>
            </a:pPr>
            <a:r>
              <a:rPr lang="tr-TR" dirty="0" smtClean="0"/>
              <a:t>Yani TÜRK KADINLARI</a:t>
            </a:r>
          </a:p>
          <a:p>
            <a:pPr>
              <a:buFontTx/>
              <a:buNone/>
            </a:pPr>
            <a:r>
              <a:rPr lang="tr-TR" dirty="0" smtClean="0"/>
              <a:t>TURK CUMHURIYETLERINDEKI HEPIMIZ</a:t>
            </a:r>
          </a:p>
          <a:p>
            <a:pPr>
              <a:buFontTx/>
              <a:buNone/>
            </a:pPr>
            <a:r>
              <a:rPr lang="tr-TR" b="1" dirty="0" err="1" smtClean="0">
                <a:solidFill>
                  <a:srgbClr val="3366FF"/>
                </a:solidFill>
              </a:rPr>
              <a:t>Dunyanin</a:t>
            </a:r>
            <a:r>
              <a:rPr lang="tr-TR" b="1" dirty="0" smtClean="0">
                <a:solidFill>
                  <a:srgbClr val="3366FF"/>
                </a:solidFill>
              </a:rPr>
              <a:t> selameti icin</a:t>
            </a:r>
          </a:p>
          <a:p>
            <a:pPr>
              <a:buFontTx/>
              <a:buNone/>
            </a:pPr>
            <a:r>
              <a:rPr lang="tr-TR" dirty="0" smtClean="0"/>
              <a:t>Hem kendimiz hem bizim </a:t>
            </a:r>
            <a:r>
              <a:rPr lang="tr-TR" dirty="0" err="1" smtClean="0"/>
              <a:t>yetistirdigimiz</a:t>
            </a:r>
            <a:r>
              <a:rPr lang="tr-TR" dirty="0" smtClean="0"/>
              <a:t> evlatlar</a:t>
            </a:r>
          </a:p>
          <a:p>
            <a:pPr>
              <a:buFontTx/>
              <a:buNone/>
            </a:pPr>
            <a:r>
              <a:rPr lang="tr-TR" dirty="0" smtClean="0"/>
              <a:t>SAĞLIKLI OLMAK ZORUNDAYIZ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129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TÜRK KADİNİNIN OLMADIGI DÜNYA EN KISA ZAMANDA YIKILMAYA GIDER.</a:t>
            </a:r>
          </a:p>
          <a:p>
            <a:r>
              <a:rPr lang="en-US" dirty="0" err="1" smtClean="0"/>
              <a:t>Akilli</a:t>
            </a:r>
            <a:r>
              <a:rPr lang="en-US" dirty="0" smtClean="0"/>
              <a:t>, </a:t>
            </a:r>
            <a:r>
              <a:rPr lang="en-US" dirty="0" err="1" smtClean="0"/>
              <a:t>saglikli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ayakta</a:t>
            </a:r>
            <a:r>
              <a:rPr lang="en-US" dirty="0" smtClean="0"/>
              <a:t> </a:t>
            </a:r>
            <a:r>
              <a:rPr lang="en-US" dirty="0" err="1" smtClean="0"/>
              <a:t>olmaya</a:t>
            </a:r>
            <a:r>
              <a:rPr lang="en-US" dirty="0" smtClean="0"/>
              <a:t> </a:t>
            </a:r>
            <a:r>
              <a:rPr lang="en-US" dirty="0" err="1" smtClean="0"/>
              <a:t>mecburuz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Yeni</a:t>
            </a:r>
            <a:r>
              <a:rPr lang="en-US" dirty="0" smtClean="0"/>
              <a:t> modern </a:t>
            </a:r>
            <a:r>
              <a:rPr lang="en-US" dirty="0" err="1" smtClean="0"/>
              <a:t>denilen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kadini</a:t>
            </a:r>
            <a:r>
              <a:rPr lang="en-US" dirty="0" smtClean="0"/>
              <a:t> </a:t>
            </a:r>
            <a:r>
              <a:rPr lang="en-US" dirty="0" err="1" smtClean="0"/>
              <a:t>özgürlestiriyoruz</a:t>
            </a:r>
            <a:r>
              <a:rPr lang="en-US" dirty="0" smtClean="0"/>
              <a:t> </a:t>
            </a:r>
            <a:r>
              <a:rPr lang="en-US" dirty="0" err="1" smtClean="0"/>
              <a:t>derken</a:t>
            </a:r>
            <a:r>
              <a:rPr lang="en-US" dirty="0" smtClean="0"/>
              <a:t>, </a:t>
            </a:r>
            <a:r>
              <a:rPr lang="en-US" dirty="0" err="1" smtClean="0"/>
              <a:t>onu</a:t>
            </a:r>
            <a:r>
              <a:rPr lang="en-US" dirty="0" smtClean="0"/>
              <a:t> meta </a:t>
            </a:r>
            <a:r>
              <a:rPr lang="en-US" dirty="0" err="1" smtClean="0"/>
              <a:t>haline</a:t>
            </a:r>
            <a:r>
              <a:rPr lang="en-US" dirty="0" smtClean="0"/>
              <a:t> </a:t>
            </a:r>
            <a:r>
              <a:rPr lang="en-US" dirty="0" err="1" smtClean="0"/>
              <a:t>sokan-sadece</a:t>
            </a:r>
            <a:r>
              <a:rPr lang="en-US" dirty="0" smtClean="0"/>
              <a:t> </a:t>
            </a:r>
            <a:r>
              <a:rPr lang="en-US" dirty="0" err="1" smtClean="0"/>
              <a:t>güzel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çekici</a:t>
            </a:r>
            <a:r>
              <a:rPr lang="en-US" dirty="0" smtClean="0"/>
              <a:t>- </a:t>
            </a:r>
            <a:r>
              <a:rPr lang="en-US" dirty="0" err="1" smtClean="0"/>
              <a:t>olmaya</a:t>
            </a:r>
            <a:r>
              <a:rPr lang="en-US" dirty="0" smtClean="0"/>
              <a:t> </a:t>
            </a:r>
            <a:r>
              <a:rPr lang="en-US" dirty="0" err="1" smtClean="0"/>
              <a:t>zorlayan</a:t>
            </a:r>
            <a:r>
              <a:rPr lang="en-US" dirty="0" smtClean="0"/>
              <a:t>  </a:t>
            </a:r>
            <a:r>
              <a:rPr lang="en-US" dirty="0" err="1" smtClean="0"/>
              <a:t>yabanci</a:t>
            </a:r>
            <a:r>
              <a:rPr lang="en-US" dirty="0" smtClean="0"/>
              <a:t> </a:t>
            </a:r>
            <a:r>
              <a:rPr lang="en-US" dirty="0" err="1" smtClean="0"/>
              <a:t>algisini</a:t>
            </a:r>
            <a:r>
              <a:rPr lang="en-US" dirty="0" smtClean="0"/>
              <a:t> </a:t>
            </a:r>
            <a:r>
              <a:rPr lang="en-US" dirty="0" err="1" smtClean="0"/>
              <a:t>dikkate</a:t>
            </a:r>
            <a:r>
              <a:rPr lang="en-US" dirty="0" smtClean="0"/>
              <a:t> </a:t>
            </a:r>
            <a:r>
              <a:rPr lang="en-US" dirty="0" err="1" smtClean="0"/>
              <a:t>almamaliyiz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8598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Yabanci</a:t>
            </a:r>
            <a:r>
              <a:rPr lang="en-US" dirty="0" smtClean="0"/>
              <a:t> </a:t>
            </a:r>
            <a:r>
              <a:rPr lang="en-US" dirty="0" err="1" smtClean="0"/>
              <a:t>seyyahlar</a:t>
            </a:r>
            <a:endParaRPr lang="en-US" dirty="0" smtClean="0"/>
          </a:p>
          <a:p>
            <a:r>
              <a:rPr lang="en-US" dirty="0" smtClean="0"/>
              <a:t>TURK KADINI GUZEL’ </a:t>
            </a:r>
            <a:r>
              <a:rPr lang="en-US" dirty="0" err="1" smtClean="0"/>
              <a:t>diye</a:t>
            </a:r>
            <a:r>
              <a:rPr lang="en-US" dirty="0" smtClean="0"/>
              <a:t> </a:t>
            </a:r>
            <a:r>
              <a:rPr lang="en-US" dirty="0" err="1" smtClean="0"/>
              <a:t>yazar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Fransa’da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kadar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estetikli</a:t>
            </a:r>
            <a:r>
              <a:rPr lang="en-US" dirty="0" smtClean="0"/>
              <a:t> </a:t>
            </a:r>
            <a:r>
              <a:rPr lang="en-US" dirty="0" err="1" smtClean="0"/>
              <a:t>kadın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endParaRPr lang="en-US" dirty="0" smtClean="0"/>
          </a:p>
          <a:p>
            <a:r>
              <a:rPr lang="en-US" dirty="0" err="1" smtClean="0"/>
              <a:t>Avrupa’da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r>
              <a:rPr lang="en-US" dirty="0" smtClean="0"/>
              <a:t>.</a:t>
            </a:r>
          </a:p>
          <a:p>
            <a:r>
              <a:rPr lang="en-US" dirty="0" smtClean="0"/>
              <a:t>Iran, </a:t>
            </a:r>
            <a:r>
              <a:rPr lang="en-US" dirty="0" err="1" smtClean="0"/>
              <a:t>Türkiye</a:t>
            </a:r>
            <a:r>
              <a:rPr lang="en-US" dirty="0" smtClean="0"/>
              <a:t>, Turk </a:t>
            </a:r>
            <a:r>
              <a:rPr lang="en-US" dirty="0" err="1" smtClean="0"/>
              <a:t>cumhuriyetlerinde</a:t>
            </a:r>
            <a:r>
              <a:rPr lang="en-US" dirty="0" smtClean="0"/>
              <a:t> </a:t>
            </a:r>
            <a:r>
              <a:rPr lang="en-US" dirty="0" err="1" smtClean="0"/>
              <a:t>giderek</a:t>
            </a:r>
            <a:r>
              <a:rPr lang="en-US" dirty="0" smtClean="0"/>
              <a:t> </a:t>
            </a:r>
            <a:r>
              <a:rPr lang="en-US" dirty="0" err="1" smtClean="0"/>
              <a:t>artan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tek</a:t>
            </a:r>
            <a:r>
              <a:rPr lang="en-US" dirty="0" smtClean="0"/>
              <a:t> </a:t>
            </a:r>
            <a:r>
              <a:rPr lang="en-US" dirty="0" err="1" smtClean="0"/>
              <a:t>tipte</a:t>
            </a:r>
            <a:r>
              <a:rPr lang="en-US" dirty="0" smtClean="0"/>
              <a:t> </a:t>
            </a:r>
            <a:r>
              <a:rPr lang="en-US" dirty="0" err="1" smtClean="0"/>
              <a:t>kadin</a:t>
            </a:r>
            <a:r>
              <a:rPr lang="en-US" dirty="0" smtClean="0"/>
              <a:t> </a:t>
            </a:r>
            <a:r>
              <a:rPr lang="en-US" dirty="0" err="1" smtClean="0"/>
              <a:t>görüntüsu</a:t>
            </a:r>
            <a:endParaRPr lang="en-US" dirty="0" smtClean="0"/>
          </a:p>
          <a:p>
            <a:r>
              <a:rPr lang="en-US" dirty="0" smtClean="0"/>
              <a:t>Biz meta </a:t>
            </a:r>
            <a:r>
              <a:rPr lang="en-US" dirty="0" err="1" smtClean="0"/>
              <a:t>degiliz</a:t>
            </a:r>
            <a:r>
              <a:rPr lang="en-US" dirty="0" smtClean="0"/>
              <a:t>/ biz </a:t>
            </a:r>
            <a:r>
              <a:rPr lang="en-US" dirty="0" err="1" smtClean="0"/>
              <a:t>aklimizla</a:t>
            </a:r>
            <a:r>
              <a:rPr lang="en-US" dirty="0" smtClean="0"/>
              <a:t> </a:t>
            </a:r>
            <a:r>
              <a:rPr lang="en-US" dirty="0" err="1" smtClean="0"/>
              <a:t>gayretimizle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kadınlarız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083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84008"/>
            <a:ext cx="7702021" cy="486759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Hastalıktan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korkmayın</a:t>
            </a:r>
            <a:r>
              <a:rPr lang="en-US" dirty="0" smtClean="0">
                <a:solidFill>
                  <a:srgbClr val="3366FF"/>
                </a:solidFill>
              </a:rPr>
              <a:t>. GEÇ KALMAKTAN KORKUN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err="1" smtClean="0"/>
              <a:t>Kontrollerinizi</a:t>
            </a:r>
            <a:r>
              <a:rPr lang="en-US" dirty="0" smtClean="0"/>
              <a:t> </a:t>
            </a:r>
            <a:r>
              <a:rPr lang="en-US" dirty="0" err="1" smtClean="0"/>
              <a:t>yaptırınız</a:t>
            </a:r>
            <a:r>
              <a:rPr lang="en-US" dirty="0" smtClean="0"/>
              <a:t>. </a:t>
            </a:r>
            <a:r>
              <a:rPr lang="en-US" dirty="0" err="1" smtClean="0"/>
              <a:t>Erken</a:t>
            </a:r>
            <a:r>
              <a:rPr lang="en-US" dirty="0" smtClean="0"/>
              <a:t> </a:t>
            </a:r>
            <a:r>
              <a:rPr lang="en-US" dirty="0" err="1" smtClean="0"/>
              <a:t>tedaviye</a:t>
            </a:r>
            <a:r>
              <a:rPr lang="en-US" dirty="0" smtClean="0"/>
              <a:t> </a:t>
            </a:r>
            <a:r>
              <a:rPr lang="en-US" dirty="0" err="1" smtClean="0"/>
              <a:t>başlayınız</a:t>
            </a:r>
            <a:endParaRPr lang="en-US" dirty="0" smtClean="0"/>
          </a:p>
          <a:p>
            <a:r>
              <a:rPr lang="en-US" dirty="0" err="1" smtClean="0">
                <a:solidFill>
                  <a:srgbClr val="3366FF"/>
                </a:solidFill>
              </a:rPr>
              <a:t>Gereksiz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ilaç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kullanmayınız</a:t>
            </a:r>
            <a:r>
              <a:rPr lang="en-US" dirty="0" smtClean="0">
                <a:solidFill>
                  <a:srgbClr val="3366FF"/>
                </a:solidFill>
              </a:rPr>
              <a:t>.</a:t>
            </a:r>
          </a:p>
          <a:p>
            <a:r>
              <a:rPr lang="en-US" dirty="0" err="1" smtClean="0"/>
              <a:t>Doğru</a:t>
            </a:r>
            <a:r>
              <a:rPr lang="en-US" dirty="0" smtClean="0"/>
              <a:t> </a:t>
            </a:r>
            <a:r>
              <a:rPr lang="en-US" dirty="0" err="1" smtClean="0"/>
              <a:t>besleniniz</a:t>
            </a:r>
            <a:endParaRPr lang="en-US" dirty="0" smtClean="0"/>
          </a:p>
          <a:p>
            <a:r>
              <a:rPr lang="en-US" b="1" dirty="0" err="1" smtClean="0">
                <a:solidFill>
                  <a:srgbClr val="3366FF"/>
                </a:solidFill>
              </a:rPr>
              <a:t>Asla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kilolu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olmayınız</a:t>
            </a:r>
            <a:endParaRPr lang="en-US" b="1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Hem </a:t>
            </a:r>
            <a:r>
              <a:rPr lang="en-US" dirty="0" err="1" smtClean="0"/>
              <a:t>kendiniz</a:t>
            </a:r>
            <a:r>
              <a:rPr lang="en-US" dirty="0" smtClean="0"/>
              <a:t> hem </a:t>
            </a:r>
            <a:r>
              <a:rPr lang="en-US" dirty="0" err="1" smtClean="0"/>
              <a:t>aileniz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endParaRPr lang="en-US" dirty="0" smtClean="0"/>
          </a:p>
          <a:p>
            <a:r>
              <a:rPr lang="en-US" dirty="0" err="1" smtClean="0">
                <a:solidFill>
                  <a:srgbClr val="3366FF"/>
                </a:solidFill>
              </a:rPr>
              <a:t>Milletin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sağlıklı</a:t>
            </a:r>
            <a:r>
              <a:rPr lang="en-US" dirty="0" smtClean="0">
                <a:solidFill>
                  <a:srgbClr val="3366FF"/>
                </a:solidFill>
              </a:rPr>
              <a:t> olması </a:t>
            </a:r>
            <a:r>
              <a:rPr lang="en-US" dirty="0" err="1" smtClean="0">
                <a:solidFill>
                  <a:srgbClr val="3366FF"/>
                </a:solidFill>
              </a:rPr>
              <a:t>için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sağlığınıza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dikkat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ediniz</a:t>
            </a:r>
            <a:r>
              <a:rPr lang="en-US" dirty="0" smtClean="0">
                <a:solidFill>
                  <a:srgbClr val="3366FF"/>
                </a:solidFill>
              </a:rPr>
              <a:t>.</a:t>
            </a:r>
          </a:p>
          <a:p>
            <a:r>
              <a:rPr lang="en-US" dirty="0" err="1" smtClean="0"/>
              <a:t>Kadının</a:t>
            </a:r>
            <a:r>
              <a:rPr lang="en-US" dirty="0" smtClean="0"/>
              <a:t> </a:t>
            </a:r>
            <a:r>
              <a:rPr lang="en-US" dirty="0" err="1" smtClean="0"/>
              <a:t>olmadığı</a:t>
            </a:r>
            <a:r>
              <a:rPr lang="en-US" dirty="0" smtClean="0"/>
              <a:t>/ hasta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toplumda</a:t>
            </a:r>
            <a:r>
              <a:rPr lang="en-US" dirty="0" smtClean="0"/>
              <a:t> her </a:t>
            </a:r>
            <a:r>
              <a:rPr lang="en-US" dirty="0" err="1"/>
              <a:t>ş</a:t>
            </a:r>
            <a:r>
              <a:rPr lang="en-US" dirty="0" err="1" smtClean="0"/>
              <a:t>ey</a:t>
            </a:r>
            <a:r>
              <a:rPr lang="en-US" dirty="0" smtClean="0"/>
              <a:t> </a:t>
            </a:r>
            <a:r>
              <a:rPr lang="en-US" dirty="0" err="1" smtClean="0"/>
              <a:t>bitmiş</a:t>
            </a:r>
            <a:r>
              <a:rPr lang="en-US" dirty="0" smtClean="0"/>
              <a:t> </a:t>
            </a:r>
            <a:r>
              <a:rPr lang="en-US" dirty="0" err="1" smtClean="0"/>
              <a:t>demektir</a:t>
            </a:r>
            <a:r>
              <a:rPr lang="en-US" dirty="0" smtClean="0"/>
              <a:t>•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03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3366FF"/>
                </a:solidFill>
              </a:rPr>
              <a:t>Bütün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  <a:r>
              <a:rPr lang="en-US" sz="3600" dirty="0" err="1" smtClean="0">
                <a:solidFill>
                  <a:srgbClr val="3366FF"/>
                </a:solidFill>
              </a:rPr>
              <a:t>Kırgızistan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  <a:r>
              <a:rPr lang="en-US" sz="3600" dirty="0" err="1" smtClean="0">
                <a:solidFill>
                  <a:srgbClr val="3366FF"/>
                </a:solidFill>
              </a:rPr>
              <a:t>Türkü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  <a:r>
              <a:rPr lang="en-US" sz="3600" dirty="0" err="1" smtClean="0">
                <a:solidFill>
                  <a:srgbClr val="3366FF"/>
                </a:solidFill>
              </a:rPr>
              <a:t>hanımlara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  <a:r>
              <a:rPr lang="en-US" sz="3600" dirty="0" err="1" smtClean="0">
                <a:solidFill>
                  <a:srgbClr val="3366FF"/>
                </a:solidFill>
              </a:rPr>
              <a:t>ve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sz="3600" dirty="0" err="1">
                <a:solidFill>
                  <a:srgbClr val="3366FF"/>
                </a:solidFill>
              </a:rPr>
              <a:t>D</a:t>
            </a:r>
            <a:r>
              <a:rPr lang="en-US" sz="3600" dirty="0" err="1" smtClean="0">
                <a:solidFill>
                  <a:srgbClr val="3366FF"/>
                </a:solidFill>
              </a:rPr>
              <a:t>inleyenlere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sz="3600" dirty="0" smtClean="0">
                <a:solidFill>
                  <a:srgbClr val="3366FF"/>
                </a:solidFill>
              </a:rPr>
              <a:t>             </a:t>
            </a:r>
            <a:r>
              <a:rPr lang="en-US" sz="3600" dirty="0" err="1" smtClean="0">
                <a:solidFill>
                  <a:srgbClr val="3366FF"/>
                </a:solidFill>
              </a:rPr>
              <a:t>Sevgilerimi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  <a:r>
              <a:rPr lang="en-US" sz="3600" dirty="0" err="1" smtClean="0">
                <a:solidFill>
                  <a:srgbClr val="3366FF"/>
                </a:solidFill>
              </a:rPr>
              <a:t>sunuyorum</a:t>
            </a:r>
            <a:r>
              <a:rPr lang="en-US" sz="3600" dirty="0" smtClean="0">
                <a:solidFill>
                  <a:srgbClr val="3366FF"/>
                </a:solidFill>
              </a:rPr>
              <a:t>. </a:t>
            </a:r>
            <a:endParaRPr lang="en-US" sz="3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12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Gereksiz</a:t>
            </a:r>
            <a:r>
              <a:rPr lang="en-US" dirty="0" smtClean="0"/>
              <a:t> </a:t>
            </a:r>
            <a:r>
              <a:rPr lang="en-US" dirty="0" err="1" smtClean="0"/>
              <a:t>ilaç</a:t>
            </a:r>
            <a:r>
              <a:rPr lang="en-US" dirty="0" smtClean="0"/>
              <a:t> </a:t>
            </a:r>
            <a:r>
              <a:rPr lang="en-US" dirty="0" err="1" smtClean="0"/>
              <a:t>kullanımı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Mikrobiyom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err="1" smtClean="0"/>
              <a:t>Vücut</a:t>
            </a:r>
            <a:r>
              <a:rPr lang="en-US" b="1" dirty="0" smtClean="0"/>
              <a:t> </a:t>
            </a:r>
            <a:r>
              <a:rPr lang="en-US" b="1" dirty="0" err="1" smtClean="0"/>
              <a:t>steril</a:t>
            </a:r>
            <a:r>
              <a:rPr lang="en-US" b="1" dirty="0" smtClean="0"/>
              <a:t> </a:t>
            </a:r>
            <a:r>
              <a:rPr lang="en-US" b="1" dirty="0" err="1" smtClean="0"/>
              <a:t>değil</a:t>
            </a:r>
            <a:endParaRPr lang="en-US" b="1" dirty="0" smtClean="0"/>
          </a:p>
          <a:p>
            <a:r>
              <a:rPr lang="en-US" dirty="0" smtClean="0"/>
              <a:t>Anne </a:t>
            </a:r>
            <a:r>
              <a:rPr lang="en-US" dirty="0" err="1" smtClean="0"/>
              <a:t>karnından</a:t>
            </a:r>
            <a:r>
              <a:rPr lang="en-US" dirty="0" smtClean="0"/>
              <a:t> </a:t>
            </a:r>
            <a:r>
              <a:rPr lang="en-US" dirty="0" err="1" smtClean="0"/>
              <a:t>itibaren</a:t>
            </a:r>
            <a:r>
              <a:rPr lang="en-US" dirty="0" smtClean="0"/>
              <a:t>  AB </a:t>
            </a:r>
            <a:r>
              <a:rPr lang="en-US" dirty="0" err="1" smtClean="0"/>
              <a:t>kullanımının</a:t>
            </a:r>
            <a:r>
              <a:rPr lang="en-US" dirty="0" smtClean="0"/>
              <a:t> </a:t>
            </a:r>
            <a:r>
              <a:rPr lang="en-US" dirty="0" err="1" smtClean="0"/>
              <a:t>bebek</a:t>
            </a:r>
            <a:r>
              <a:rPr lang="en-US" dirty="0" smtClean="0"/>
              <a:t> </a:t>
            </a:r>
            <a:r>
              <a:rPr lang="en-US" dirty="0" err="1" smtClean="0"/>
              <a:t>hayatına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etkileri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inceleniyor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Gereksiz</a:t>
            </a:r>
            <a:r>
              <a:rPr lang="en-US" dirty="0" smtClean="0"/>
              <a:t> </a:t>
            </a:r>
            <a:r>
              <a:rPr lang="en-US" dirty="0" err="1" smtClean="0"/>
              <a:t>vitaminler</a:t>
            </a:r>
            <a:r>
              <a:rPr lang="en-US" dirty="0" smtClean="0"/>
              <a:t>/ </a:t>
            </a:r>
            <a:r>
              <a:rPr lang="en-US" dirty="0" err="1" smtClean="0"/>
              <a:t>viruslere</a:t>
            </a:r>
            <a:r>
              <a:rPr lang="en-US" dirty="0" smtClean="0"/>
              <a:t> </a:t>
            </a:r>
            <a:r>
              <a:rPr lang="en-US" dirty="0" err="1" smtClean="0"/>
              <a:t>karşı</a:t>
            </a:r>
            <a:r>
              <a:rPr lang="en-US" dirty="0" smtClean="0"/>
              <a:t> </a:t>
            </a:r>
            <a:r>
              <a:rPr lang="en-US" dirty="0" err="1" smtClean="0"/>
              <a:t>Antibiyotik</a:t>
            </a:r>
            <a:r>
              <a:rPr lang="en-US" dirty="0" smtClean="0"/>
              <a:t> </a:t>
            </a:r>
            <a:r>
              <a:rPr lang="en-US" dirty="0" err="1" smtClean="0"/>
              <a:t>kullanımı</a:t>
            </a:r>
            <a:r>
              <a:rPr lang="en-US" dirty="0" smtClean="0"/>
              <a:t>/ </a:t>
            </a:r>
            <a:r>
              <a:rPr lang="en-US" dirty="0" err="1" smtClean="0"/>
              <a:t>ağrı</a:t>
            </a:r>
            <a:r>
              <a:rPr lang="en-US" dirty="0" smtClean="0"/>
              <a:t> </a:t>
            </a:r>
            <a:r>
              <a:rPr lang="en-US" dirty="0" err="1" smtClean="0"/>
              <a:t>kesiciler</a:t>
            </a:r>
            <a:r>
              <a:rPr lang="is-IS" dirty="0" smtClean="0"/>
              <a:t>…</a:t>
            </a:r>
          </a:p>
          <a:p>
            <a:r>
              <a:rPr lang="is-IS" dirty="0" smtClean="0"/>
              <a:t>Vücudun kendi savunma sistemi işlemez-etkisiz hale geliyor.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650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618</TotalTime>
  <Words>3148</Words>
  <Application>Microsoft Macintosh PowerPoint</Application>
  <PresentationFormat>On-screen Show (4:3)</PresentationFormat>
  <Paragraphs>468</Paragraphs>
  <Slides>86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Capital</vt:lpstr>
      <vt:lpstr>Photo Editor Photo</vt:lpstr>
      <vt:lpstr>KADIN SAĞLIĞININ ÖNEMİ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ANTİBİYOTİK KULLANIMI </vt:lpstr>
      <vt:lpstr>Gereksiz ilaç kullanımı</vt:lpstr>
      <vt:lpstr>PowerPoint Presentation</vt:lpstr>
      <vt:lpstr>PowerPoint Presentation</vt:lpstr>
      <vt:lpstr>PowerPoint Presentation</vt:lpstr>
      <vt:lpstr>Dünyada Sağlık Temel Meseleleri</vt:lpstr>
      <vt:lpstr>TARAMA</vt:lpstr>
      <vt:lpstr>PowerPoint Presentation</vt:lpstr>
      <vt:lpstr>PowerPoint Presentation</vt:lpstr>
      <vt:lpstr>Dünya Sağlık Örgütü’nün sağlık tanımı</vt:lpstr>
      <vt:lpstr>PowerPoint Presentation</vt:lpstr>
      <vt:lpstr>PowerPoint Presentation</vt:lpstr>
      <vt:lpstr>PowerPoint Presentation</vt:lpstr>
      <vt:lpstr>Sigara</vt:lpstr>
      <vt:lpstr>PowerPoint Presentation</vt:lpstr>
      <vt:lpstr>Cinsel Yolla bulaşan hastalıklar</vt:lpstr>
      <vt:lpstr>Bu mikroplar neden arttı</vt:lpstr>
      <vt:lpstr>Diğer cinsellikle ilgili problemler</vt:lpstr>
      <vt:lpstr>PowerPoint Presentation</vt:lpstr>
      <vt:lpstr>ÖNEMLI</vt:lpstr>
      <vt:lpstr>OBEZITE-ŞİŞMANLIK</vt:lpstr>
      <vt:lpstr>Tüm muayenelerimizde ilk olarak BMI hesaplanmalı  Body mass index (BMI)= weight(kg)/height (m2)  </vt:lpstr>
      <vt:lpstr>PowerPoint Presentation</vt:lpstr>
      <vt:lpstr>PowerPoint Presentation</vt:lpstr>
      <vt:lpstr>PowerPoint Presentation</vt:lpstr>
      <vt:lpstr>PowerPoint Presentation</vt:lpstr>
      <vt:lpstr>Nasıl korunalım</vt:lpstr>
      <vt:lpstr>ANEMİ-KANSIZLIK</vt:lpstr>
      <vt:lpstr>PowerPoint Presentation</vt:lpstr>
      <vt:lpstr>PowerPoint Presentation</vt:lpstr>
      <vt:lpstr>KANSER</vt:lpstr>
      <vt:lpstr>MEME KANSERI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Meme muayene önerileri</vt:lpstr>
      <vt:lpstr>RAHIM AĞZI KANSERI</vt:lpstr>
      <vt:lpstr>PowerPoint Presentation</vt:lpstr>
      <vt:lpstr>PowerPoint Presentation</vt:lpstr>
      <vt:lpstr>PowerPoint Presentation</vt:lpstr>
      <vt:lpstr>KEMIK ERIMESI</vt:lpstr>
      <vt:lpstr>Bankaya para koyun!!!</vt:lpstr>
      <vt:lpstr>PowerPoint Presentation</vt:lpstr>
      <vt:lpstr>Normal kemik</vt:lpstr>
      <vt:lpstr>Kemik erimesi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 VITAMINI EKSIKLIGI</vt:lpstr>
      <vt:lpstr>İDRAR KAÇIRMA-IDRAR ENFEKSIYONLARI</vt:lpstr>
      <vt:lpstr>PowerPoint Presentation</vt:lpstr>
      <vt:lpstr>PowerPoint Presentation</vt:lpstr>
      <vt:lpstr>sebep</vt:lpstr>
      <vt:lpstr>PowerPoint Presentation</vt:lpstr>
      <vt:lpstr>PowerPoint Presentation</vt:lpstr>
      <vt:lpstr>PowerPoint Presentation</vt:lpstr>
      <vt:lpstr>KISIRLIKTAN KORUNMA</vt:lpstr>
      <vt:lpstr>PowerPoint Presentation</vt:lpstr>
      <vt:lpstr>PowerPoint Presentation</vt:lpstr>
      <vt:lpstr>PowerPoint Presentation</vt:lpstr>
      <vt:lpstr>PowerPoint Presentation</vt:lpstr>
      <vt:lpstr>TIROID HASTALİKLARİ</vt:lpstr>
      <vt:lpstr>NE YAPILMALI</vt:lpstr>
      <vt:lpstr>Kadın ve modern tıp yönlendirmesi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Tip Hastanesi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KADIN SAĞLIGININ ÖNEMI</dc:title>
  <dc:creator>Ayse Filiz  Avsar</dc:creator>
  <cp:lastModifiedBy>Ayse Filiz  Avsar</cp:lastModifiedBy>
  <cp:revision>38</cp:revision>
  <dcterms:created xsi:type="dcterms:W3CDTF">2023-05-24T12:42:57Z</dcterms:created>
  <dcterms:modified xsi:type="dcterms:W3CDTF">2023-06-05T02:15:31Z</dcterms:modified>
</cp:coreProperties>
</file>