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5119350" cy="215995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66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0" d="100"/>
          <a:sy n="20" d="100"/>
        </p:scale>
        <p:origin x="148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534924"/>
            <a:ext cx="12851448" cy="7519835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344752"/>
            <a:ext cx="11339513" cy="5214884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5A4A-7AA6-483C-8EAE-E61337C10F7A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3AFA-BB73-4B1A-8F8E-4E40246A0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8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5A4A-7AA6-483C-8EAE-E61337C10F7A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3AFA-BB73-4B1A-8F8E-4E40246A0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672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49975"/>
            <a:ext cx="3260110" cy="183045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49975"/>
            <a:ext cx="9591338" cy="18304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5A4A-7AA6-483C-8EAE-E61337C10F7A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3AFA-BB73-4B1A-8F8E-4E40246A0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51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5A4A-7AA6-483C-8EAE-E61337C10F7A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3AFA-BB73-4B1A-8F8E-4E40246A0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76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84888"/>
            <a:ext cx="13040439" cy="8984801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454688"/>
            <a:ext cx="13040439" cy="4724895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5A4A-7AA6-483C-8EAE-E61337C10F7A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3AFA-BB73-4B1A-8F8E-4E40246A0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21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749874"/>
            <a:ext cx="6425724" cy="13704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749874"/>
            <a:ext cx="6425724" cy="13704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5A4A-7AA6-483C-8EAE-E61337C10F7A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3AFA-BB73-4B1A-8F8E-4E40246A0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25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49979"/>
            <a:ext cx="13040439" cy="417491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94885"/>
            <a:ext cx="6396193" cy="2594941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89827"/>
            <a:ext cx="6396193" cy="116047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94885"/>
            <a:ext cx="6427693" cy="2594941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89827"/>
            <a:ext cx="6427693" cy="116047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5A4A-7AA6-483C-8EAE-E61337C10F7A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3AFA-BB73-4B1A-8F8E-4E40246A0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5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5A4A-7AA6-483C-8EAE-E61337C10F7A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3AFA-BB73-4B1A-8F8E-4E40246A0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6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5A4A-7AA6-483C-8EAE-E61337C10F7A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3AFA-BB73-4B1A-8F8E-4E40246A0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48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39968"/>
            <a:ext cx="4876384" cy="5039889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109937"/>
            <a:ext cx="7654171" cy="15349662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79857"/>
            <a:ext cx="4876384" cy="12004738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5A4A-7AA6-483C-8EAE-E61337C10F7A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3AFA-BB73-4B1A-8F8E-4E40246A0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69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39968"/>
            <a:ext cx="4876384" cy="5039889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109937"/>
            <a:ext cx="7654171" cy="15349662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79857"/>
            <a:ext cx="4876384" cy="12004738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5A4A-7AA6-483C-8EAE-E61337C10F7A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C3AFA-BB73-4B1A-8F8E-4E40246A0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34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49979"/>
            <a:ext cx="13040439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749874"/>
            <a:ext cx="13040439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20019564"/>
            <a:ext cx="3401854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95A4A-7AA6-483C-8EAE-E61337C10F7A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20019564"/>
            <a:ext cx="5102781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20019564"/>
            <a:ext cx="3401854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C3AFA-BB73-4B1A-8F8E-4E40246A0E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68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hyperlink" Target="mailto:email@2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4D95A91-FAB9-49C2-BB83-BB29C9246E37}"/>
              </a:ext>
            </a:extLst>
          </p:cNvPr>
          <p:cNvSpPr txBox="1"/>
          <p:nvPr/>
        </p:nvSpPr>
        <p:spPr>
          <a:xfrm>
            <a:off x="1976436" y="1010244"/>
            <a:ext cx="11166476" cy="8669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/>
            <a:r>
              <a:rPr lang="ky-KG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Студенттин аты-фамилиясы, Жетекчинин аты-фамилиясы 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ky-KG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Иштеген жери (университет, факультет, бөлүм), e-</a:t>
            </a:r>
            <a:r>
              <a:rPr lang="ky-KG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mail</a:t>
            </a:r>
            <a:r>
              <a:rPr lang="ky-KG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ky-KG" sz="2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email@2</a:t>
            </a:r>
            <a:endParaRPr sz="2400" dirty="0">
              <a:latin typeface="Segoe UI"/>
              <a:cs typeface="Segoe UI"/>
            </a:endParaRPr>
          </a:p>
        </p:txBody>
      </p:sp>
      <p:sp>
        <p:nvSpPr>
          <p:cNvPr id="5" name="object 35">
            <a:extLst>
              <a:ext uri="{FF2B5EF4-FFF2-40B4-BE49-F238E27FC236}">
                <a16:creationId xmlns:a16="http://schemas.microsoft.com/office/drawing/2014/main" id="{048CF54F-2994-4CA3-8FDF-B75B49C4EDBA}"/>
              </a:ext>
            </a:extLst>
          </p:cNvPr>
          <p:cNvSpPr txBox="1">
            <a:spLocks/>
          </p:cNvSpPr>
          <p:nvPr/>
        </p:nvSpPr>
        <p:spPr>
          <a:xfrm>
            <a:off x="2882673" y="381000"/>
            <a:ext cx="9354003" cy="316419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ctr" defTabSz="1511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92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hangingPunct="0">
              <a:spcAft>
                <a:spcPts val="1200"/>
              </a:spcAft>
            </a:pPr>
            <a:r>
              <a:rPr lang="ky-KG" sz="4000" b="1" kern="1600" cap="all" dirty="0">
                <a:effectLst/>
                <a:latin typeface="Times New Roman" panose="02020603050405020304" pitchFamily="18" charset="0"/>
              </a:rPr>
              <a:t>изилдөөнүн темасы </a:t>
            </a:r>
            <a:endParaRPr lang="ru-RU" sz="4000" b="1" kern="1600" cap="all" dirty="0">
              <a:effectLst/>
              <a:latin typeface="Times New Roman" panose="02020603050405020304" pitchFamily="18" charset="0"/>
            </a:endParaRPr>
          </a:p>
        </p:txBody>
      </p:sp>
      <p:sp>
        <p:nvSpPr>
          <p:cNvPr id="6" name="object 36">
            <a:extLst>
              <a:ext uri="{FF2B5EF4-FFF2-40B4-BE49-F238E27FC236}">
                <a16:creationId xmlns:a16="http://schemas.microsoft.com/office/drawing/2014/main" id="{1FF8B4F9-47DE-4FF4-8FB1-FE14F3D89F6E}"/>
              </a:ext>
            </a:extLst>
          </p:cNvPr>
          <p:cNvSpPr/>
          <p:nvPr/>
        </p:nvSpPr>
        <p:spPr>
          <a:xfrm>
            <a:off x="150640" y="133770"/>
            <a:ext cx="2195617" cy="20562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2000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DF7AC4BC-D21B-44AD-854B-B9FBF4D99228}"/>
              </a:ext>
            </a:extLst>
          </p:cNvPr>
          <p:cNvSpPr txBox="1"/>
          <p:nvPr/>
        </p:nvSpPr>
        <p:spPr>
          <a:xfrm>
            <a:off x="438150" y="2333916"/>
            <a:ext cx="7121526" cy="2294007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217488" marR="82055" algn="ctr">
              <a:tabLst>
                <a:tab pos="6908800" algn="l"/>
              </a:tabLst>
            </a:pPr>
            <a:r>
              <a:rPr sz="2000" b="1" spc="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Кыск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b="1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 </a:t>
            </a:r>
            <a:r>
              <a:rPr sz="2000" b="1" spc="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мазмуну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488">
              <a:lnSpc>
                <a:spcPts val="1966"/>
              </a:lnSpc>
              <a:spcBef>
                <a:spcPts val="49"/>
              </a:spcBef>
              <a:tabLst>
                <a:tab pos="6908800" algn="l"/>
              </a:tabLst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488" marR="17838" algn="just">
              <a:lnSpc>
                <a:spcPts val="2346"/>
              </a:lnSpc>
              <a:tabLst>
                <a:tab pos="6908800" algn="l"/>
              </a:tabLst>
            </a:pP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2000" spc="-9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000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лбо</a:t>
            </a:r>
            <a:r>
              <a:rPr sz="2000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20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</a:t>
            </a:r>
            <a:r>
              <a:rPr sz="2000" spc="-9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</a:t>
            </a:r>
            <a:r>
              <a:rPr sz="20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азмал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ене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42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алюминий,</a:t>
            </a:r>
            <a:r>
              <a:rPr sz="2000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ез</a:t>
            </a:r>
            <a:r>
              <a:rPr sz="2000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метал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кычкыл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sz="2000" spc="-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лоч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нейт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000" spc="-9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0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spc="-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икал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аба чөй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өл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sz="2000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</a:t>
            </a:r>
            <a:r>
              <a:rPr sz="2000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дери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 си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езделиши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таас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sz="2000" spc="-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ошо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000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2000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</a:t>
            </a:r>
            <a:r>
              <a:rPr sz="20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емпе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000" spc="-42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sz="2000" spc="-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эритм</a:t>
            </a:r>
            <a:r>
              <a:rPr sz="20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</a:t>
            </a:r>
            <a:r>
              <a:rPr sz="2000" spc="-42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ация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ын таас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sz="2000" spc="-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изи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денд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6FC4FA0C-682A-44BC-A817-EBB9D2D5111D}"/>
              </a:ext>
            </a:extLst>
          </p:cNvPr>
          <p:cNvSpPr txBox="1"/>
          <p:nvPr/>
        </p:nvSpPr>
        <p:spPr>
          <a:xfrm>
            <a:off x="7705315" y="2314866"/>
            <a:ext cx="7121526" cy="2294007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R="82055" algn="ctr"/>
            <a:r>
              <a:rPr lang="tr-TR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Özet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488" marR="17838" algn="just">
              <a:lnSpc>
                <a:spcPts val="2346"/>
              </a:lnSpc>
            </a:pPr>
            <a:endParaRPr lang="ru-RU" sz="2000" b="1" spc="-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488" marR="17838" algn="just">
              <a:lnSpc>
                <a:spcPts val="2346"/>
              </a:lnSpc>
            </a:pPr>
            <a:r>
              <a:rPr sz="20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2000" spc="-9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0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000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лбо</a:t>
            </a:r>
            <a:r>
              <a:rPr sz="2000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20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</a:t>
            </a:r>
            <a:r>
              <a:rPr sz="2000" spc="-9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</a:t>
            </a:r>
            <a:r>
              <a:rPr sz="20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азмал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ене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42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алюминий,</a:t>
            </a:r>
            <a:r>
              <a:rPr sz="2000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6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ез</a:t>
            </a:r>
            <a:r>
              <a:rPr sz="2000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метал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кычкыл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sz="2000" spc="-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лоч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нейт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000" spc="-9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0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000" spc="-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икал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аба чөй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өл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sz="2000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</a:t>
            </a:r>
            <a:r>
              <a:rPr sz="2000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дери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 си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езделиши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таас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sz="2000" spc="-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ошо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2000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2000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</a:t>
            </a:r>
            <a:r>
              <a:rPr sz="20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емпе</a:t>
            </a:r>
            <a:r>
              <a:rPr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2000" spc="-42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sz="2000" spc="-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эритм</a:t>
            </a:r>
            <a:r>
              <a:rPr sz="20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42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</a:t>
            </a:r>
            <a:r>
              <a:rPr sz="2000" spc="-42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ация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ын таас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sz="2000" spc="-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изи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денд</a:t>
            </a:r>
            <a:r>
              <a:rPr sz="2000" spc="-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0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71F6CD90-C812-4C01-ADFE-A3502EEF435E}"/>
              </a:ext>
            </a:extLst>
          </p:cNvPr>
          <p:cNvSpPr txBox="1"/>
          <p:nvPr/>
        </p:nvSpPr>
        <p:spPr>
          <a:xfrm>
            <a:off x="438150" y="5084664"/>
            <a:ext cx="7121526" cy="4383801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217488" marR="82055" algn="ctr">
              <a:tabLst>
                <a:tab pos="6908800" algn="l"/>
              </a:tabLst>
            </a:pPr>
            <a:r>
              <a:rPr lang="ru-RU" sz="200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Киришүү</a:t>
            </a:r>
            <a:r>
              <a:rPr lang="ru-RU" sz="2000" spc="-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</a:t>
            </a:r>
            <a:r>
              <a:rPr lang="ru-RU" sz="2000" spc="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</a:t>
            </a:r>
            <a:r>
              <a:rPr lang="ru-RU" sz="2000" spc="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ия</a:t>
            </a:r>
            <a:r>
              <a:rPr lang="ru-RU" sz="2000" spc="2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2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талдоо</a:t>
            </a:r>
            <a:endParaRPr lang="ru-RU" sz="2000" spc="2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488" marR="82055" algn="just">
              <a:tabLst>
                <a:tab pos="6908800" algn="l"/>
              </a:tabLs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488" algn="just">
              <a:lnSpc>
                <a:spcPts val="1966"/>
              </a:lnSpc>
              <a:spcBef>
                <a:spcPts val="49"/>
              </a:spcBef>
              <a:tabLst>
                <a:tab pos="6908800" algn="l"/>
              </a:tabLst>
            </a:pP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кц</a:t>
            </a:r>
            <a:r>
              <a:rPr lang="ru-RU" sz="2000" spc="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яналд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нд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488" algn="just">
              <a:lnSpc>
                <a:spcPts val="1966"/>
              </a:lnSpc>
              <a:spcBef>
                <a:spcPts val="49"/>
              </a:spcBef>
              <a:tabLst>
                <a:tab pos="6908800" algn="l"/>
              </a:tabLst>
            </a:pP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илим</a:t>
            </a:r>
            <a:r>
              <a:rPr lang="ru-RU" sz="2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эски       </a:t>
            </a:r>
            <a:r>
              <a:rPr lang="ru-RU"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логияла</a:t>
            </a:r>
            <a:r>
              <a:rPr lang="ru-RU"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ru-RU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низация  </a:t>
            </a:r>
            <a:r>
              <a:rPr lang="ru-RU"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жасоо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ru-RU"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ык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илим</a:t>
            </a:r>
            <a:r>
              <a:rPr lang="ru-RU" sz="2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ициналык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</a:t>
            </a:r>
            <a:r>
              <a:rPr lang="ru-RU" sz="2000" spc="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кци</a:t>
            </a:r>
            <a:r>
              <a:rPr lang="ru-RU" sz="2000" spc="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фек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ивд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икала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үр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 </a:t>
            </a:r>
            <a:r>
              <a:rPr lang="ru-RU" sz="20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488" algn="just">
              <a:lnSpc>
                <a:spcPts val="1966"/>
              </a:lnSpc>
              <a:spcBef>
                <a:spcPts val="49"/>
              </a:spcBef>
              <a:tabLst>
                <a:tab pos="6908800" algn="l"/>
              </a:tabLst>
            </a:pP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чогу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2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лд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ыкмала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жаңы</a:t>
            </a:r>
            <a:r>
              <a:rPr lang="ru-RU"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тылу</a:t>
            </a:r>
            <a:r>
              <a:rPr lang="ru-RU" sz="2000" spc="-8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488" algn="just">
              <a:lnSpc>
                <a:spcPts val="1966"/>
              </a:lnSpc>
              <a:spcBef>
                <a:spcPts val="49"/>
              </a:spcBef>
              <a:tabLst>
                <a:tab pos="6908800" algn="l"/>
              </a:tabLst>
            </a:pP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ме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алл 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</a:t>
            </a:r>
            <a:r>
              <a:rPr lang="ru-RU" sz="2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кылда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</a:t>
            </a:r>
            <a:r>
              <a:rPr lang="ru-RU" sz="2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чөлө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рү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фек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үү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золь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ель,   </a:t>
            </a:r>
            <a:r>
              <a:rPr lang="ru-RU"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ей-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лиз,     </a:t>
            </a:r>
            <a:r>
              <a:rPr lang="ru-RU" sz="20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</a:t>
            </a:r>
            <a:r>
              <a:rPr lang="ru-RU" sz="2000" spc="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калык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сую</a:t>
            </a:r>
            <a:r>
              <a:rPr lang="ru-RU" sz="2000" spc="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ru-RU" sz="20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йг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зү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</a:t>
            </a:r>
            <a:r>
              <a:rPr lang="ru-RU" sz="2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ык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sz="2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2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лдык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ыкмалар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-8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  <a:r>
              <a:rPr lang="ru-RU" sz="2000" spc="-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ыкмалар</a:t>
            </a:r>
            <a:r>
              <a:rPr lang="ru-RU"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төмөнкү</a:t>
            </a:r>
            <a:r>
              <a:rPr lang="ru-RU"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мпе</a:t>
            </a:r>
            <a:r>
              <a:rPr lang="ru-RU"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</a:t>
            </a:r>
            <a:r>
              <a:rPr lang="ru-RU" sz="2000" spc="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</a:t>
            </a:r>
            <a:r>
              <a:rPr lang="ru-RU" sz="2000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lang="ru-RU" sz="20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кыл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ым</a:t>
            </a:r>
            <a:r>
              <a:rPr lang="ru-RU" sz="20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ыкмалар</a:t>
            </a:r>
            <a:r>
              <a:rPr lang="ru-RU" sz="20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атай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</a:t>
            </a:r>
            <a:r>
              <a:rPr lang="ru-RU" sz="2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ык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атайын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</a:t>
            </a:r>
            <a:r>
              <a:rPr lang="ru-RU"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ыктар</a:t>
            </a:r>
            <a:r>
              <a:rPr lang="ru-RU"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</a:t>
            </a:r>
            <a:r>
              <a:rPr lang="ru-RU" sz="2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кыл</a:t>
            </a:r>
            <a:r>
              <a:rPr lang="ru-RU" sz="2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000" spc="-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488">
              <a:lnSpc>
                <a:spcPts val="1966"/>
              </a:lnSpc>
              <a:spcBef>
                <a:spcPts val="49"/>
              </a:spcBef>
              <a:tabLst>
                <a:tab pos="6908800" algn="l"/>
              </a:tabLst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67803E4E-CE3C-4960-B064-9C3F8B9F6595}"/>
              </a:ext>
            </a:extLst>
          </p:cNvPr>
          <p:cNvSpPr txBox="1"/>
          <p:nvPr/>
        </p:nvSpPr>
        <p:spPr>
          <a:xfrm>
            <a:off x="7684319" y="5046564"/>
            <a:ext cx="7121526" cy="4383801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000" spc="20" dirty="0">
                <a:latin typeface="Segoe UI"/>
                <a:cs typeface="Segoe UI"/>
              </a:rPr>
              <a:t>Ма</a:t>
            </a:r>
            <a:r>
              <a:rPr lang="ru-RU" sz="2000" spc="-25" dirty="0">
                <a:latin typeface="Segoe UI"/>
                <a:cs typeface="Segoe UI"/>
              </a:rPr>
              <a:t>т</a:t>
            </a:r>
            <a:r>
              <a:rPr lang="ru-RU" sz="2000" spc="15" dirty="0">
                <a:latin typeface="Segoe UI"/>
                <a:cs typeface="Segoe UI"/>
              </a:rPr>
              <a:t>ериа</a:t>
            </a:r>
            <a:r>
              <a:rPr lang="ru-RU" sz="2000" spc="20" dirty="0">
                <a:latin typeface="Segoe UI"/>
                <a:cs typeface="Segoe UI"/>
              </a:rPr>
              <a:t>л/</a:t>
            </a:r>
            <a:r>
              <a:rPr lang="ru-RU" sz="2000" spc="20" dirty="0" err="1">
                <a:latin typeface="Segoe UI"/>
                <a:cs typeface="Segoe UI"/>
              </a:rPr>
              <a:t>Ыкма</a:t>
            </a:r>
            <a:r>
              <a:rPr lang="ru-RU" sz="2000" spc="20" dirty="0">
                <a:latin typeface="Segoe UI"/>
                <a:cs typeface="Segoe UI"/>
              </a:rPr>
              <a:t>/М</a:t>
            </a:r>
            <a:r>
              <a:rPr lang="ru-RU" sz="2000" spc="-5" dirty="0">
                <a:latin typeface="Segoe UI"/>
                <a:cs typeface="Segoe UI"/>
              </a:rPr>
              <a:t>о</a:t>
            </a:r>
            <a:r>
              <a:rPr lang="ru-RU" sz="2000" spc="15" dirty="0">
                <a:latin typeface="Segoe UI"/>
                <a:cs typeface="Segoe UI"/>
              </a:rPr>
              <a:t>де</a:t>
            </a:r>
            <a:r>
              <a:rPr lang="ru-RU" sz="2000" spc="20" dirty="0">
                <a:latin typeface="Segoe UI"/>
                <a:cs typeface="Segoe UI"/>
              </a:rPr>
              <a:t>л</a:t>
            </a:r>
            <a:r>
              <a:rPr lang="ru-RU" sz="2000" spc="15" dirty="0">
                <a:latin typeface="Segoe UI"/>
                <a:cs typeface="Segoe UI"/>
              </a:rPr>
              <a:t>ь</a:t>
            </a:r>
            <a:endParaRPr lang="ru-RU" sz="2000" dirty="0">
              <a:latin typeface="Segoe UI"/>
              <a:cs typeface="Segoe UI"/>
            </a:endParaRPr>
          </a:p>
          <a:p>
            <a:pPr marL="217488" marR="82055" algn="ctr">
              <a:tabLst>
                <a:tab pos="6908800" algn="l"/>
              </a:tabLst>
            </a:pPr>
            <a:endParaRPr lang="ru-RU" sz="2000" dirty="0">
              <a:latin typeface="Segoe UI"/>
              <a:cs typeface="Segoe UI"/>
            </a:endParaRPr>
          </a:p>
          <a:p>
            <a:pPr marL="217488">
              <a:lnSpc>
                <a:spcPts val="1966"/>
              </a:lnSpc>
              <a:spcBef>
                <a:spcPts val="49"/>
              </a:spcBef>
              <a:tabLst>
                <a:tab pos="6908800" algn="l"/>
              </a:tabLst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50C9434B-E5AF-4841-9D79-24DBC936395F}"/>
              </a:ext>
            </a:extLst>
          </p:cNvPr>
          <p:cNvSpPr txBox="1"/>
          <p:nvPr/>
        </p:nvSpPr>
        <p:spPr>
          <a:xfrm>
            <a:off x="1111276" y="11592136"/>
            <a:ext cx="4848860" cy="22254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517525">
              <a:lnSpc>
                <a:spcPct val="100600"/>
              </a:lnSpc>
            </a:pPr>
            <a:r>
              <a:rPr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Сү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рө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sz="1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Золь-гель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емасы</a:t>
            </a:r>
            <a:r>
              <a:rPr sz="16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ермалд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ара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тт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 сүрө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  <a:spcBef>
                <a:spcPts val="81"/>
              </a:spcBef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2700" indent="494665" algn="just">
              <a:lnSpc>
                <a:spcPct val="101400"/>
              </a:lnSpc>
            </a:pP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6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агы       </a:t>
            </a:r>
            <a:r>
              <a:rPr sz="1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айты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ып       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        </a:t>
            </a:r>
            <a:r>
              <a:rPr sz="1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кмала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эне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икалык</a:t>
            </a:r>
            <a:r>
              <a:rPr sz="16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sz="1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6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жактан</a:t>
            </a:r>
            <a:r>
              <a:rPr sz="16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sz="1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чүн а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6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нати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ик  </a:t>
            </a:r>
            <a:r>
              <a:rPr sz="16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ыкма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ын  </a:t>
            </a:r>
            <a:r>
              <a:rPr sz="16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sz="16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 </a:t>
            </a:r>
            <a:r>
              <a:rPr sz="16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</a:t>
            </a:r>
            <a:r>
              <a:rPr sz="16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6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пл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 </a:t>
            </a:r>
            <a:r>
              <a:rPr sz="16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  </a:t>
            </a:r>
            <a:r>
              <a:rPr sz="16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  </a:t>
            </a:r>
            <a:r>
              <a:rPr sz="16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  </a:t>
            </a:r>
            <a:r>
              <a:rPr sz="16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1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лд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  </a:t>
            </a:r>
            <a:r>
              <a:rPr sz="16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sz="1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уалд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 эсе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6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елине</a:t>
            </a:r>
            <a:r>
              <a:rPr sz="16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6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59">
            <a:extLst>
              <a:ext uri="{FF2B5EF4-FFF2-40B4-BE49-F238E27FC236}">
                <a16:creationId xmlns:a16="http://schemas.microsoft.com/office/drawing/2014/main" id="{23746890-326A-4F08-A051-8E0BC269DD1A}"/>
              </a:ext>
            </a:extLst>
          </p:cNvPr>
          <p:cNvSpPr/>
          <p:nvPr/>
        </p:nvSpPr>
        <p:spPr>
          <a:xfrm>
            <a:off x="1111276" y="9740427"/>
            <a:ext cx="4370456" cy="17121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49">
            <a:extLst>
              <a:ext uri="{FF2B5EF4-FFF2-40B4-BE49-F238E27FC236}">
                <a16:creationId xmlns:a16="http://schemas.microsoft.com/office/drawing/2014/main" id="{1BC858AB-188F-486F-B56F-1996C0562689}"/>
              </a:ext>
            </a:extLst>
          </p:cNvPr>
          <p:cNvSpPr/>
          <p:nvPr/>
        </p:nvSpPr>
        <p:spPr>
          <a:xfrm>
            <a:off x="8264526" y="6012903"/>
            <a:ext cx="3074210" cy="19321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50">
            <a:extLst>
              <a:ext uri="{FF2B5EF4-FFF2-40B4-BE49-F238E27FC236}">
                <a16:creationId xmlns:a16="http://schemas.microsoft.com/office/drawing/2014/main" id="{772A558F-11AF-4B28-BE3C-9F70B3AD2C9B}"/>
              </a:ext>
            </a:extLst>
          </p:cNvPr>
          <p:cNvSpPr/>
          <p:nvPr/>
        </p:nvSpPr>
        <p:spPr>
          <a:xfrm>
            <a:off x="11811000" y="6012903"/>
            <a:ext cx="1331912" cy="19321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51">
            <a:extLst>
              <a:ext uri="{FF2B5EF4-FFF2-40B4-BE49-F238E27FC236}">
                <a16:creationId xmlns:a16="http://schemas.microsoft.com/office/drawing/2014/main" id="{26502ED4-6334-434C-9206-AAAAB84AE540}"/>
              </a:ext>
            </a:extLst>
          </p:cNvPr>
          <p:cNvSpPr txBox="1"/>
          <p:nvPr/>
        </p:nvSpPr>
        <p:spPr>
          <a:xfrm>
            <a:off x="8931390" y="8134091"/>
            <a:ext cx="4211521" cy="2486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Arial"/>
                <a:cs typeface="Arial"/>
              </a:rPr>
              <a:t>Сү</a:t>
            </a:r>
            <a:r>
              <a:rPr sz="1600" b="1" spc="-5" dirty="0">
                <a:latin typeface="Arial"/>
                <a:cs typeface="Arial"/>
              </a:rPr>
              <a:t>рө</a:t>
            </a:r>
            <a:r>
              <a:rPr sz="1600" b="1" spc="0" dirty="0">
                <a:latin typeface="Arial"/>
                <a:cs typeface="Arial"/>
              </a:rPr>
              <a:t>т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0" dirty="0">
                <a:latin typeface="Arial"/>
                <a:cs typeface="Arial"/>
              </a:rPr>
              <a:t>1.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И</a:t>
            </a:r>
            <a:r>
              <a:rPr sz="1600" spc="0" dirty="0">
                <a:latin typeface="Arial"/>
                <a:cs typeface="Arial"/>
              </a:rPr>
              <a:t>м</a:t>
            </a:r>
            <a:r>
              <a:rPr sz="1600" spc="-5" dirty="0">
                <a:latin typeface="Arial"/>
                <a:cs typeface="Arial"/>
              </a:rPr>
              <a:t>п</a:t>
            </a:r>
            <a:r>
              <a:rPr sz="1600" spc="-15" dirty="0">
                <a:latin typeface="Arial"/>
                <a:cs typeface="Arial"/>
              </a:rPr>
              <a:t>у</a:t>
            </a:r>
            <a:r>
              <a:rPr sz="1600" spc="0" dirty="0">
                <a:latin typeface="Arial"/>
                <a:cs typeface="Arial"/>
              </a:rPr>
              <a:t>льс</a:t>
            </a:r>
            <a:r>
              <a:rPr sz="1600" spc="-10" dirty="0">
                <a:latin typeface="Arial"/>
                <a:cs typeface="Arial"/>
              </a:rPr>
              <a:t>т</a:t>
            </a:r>
            <a:r>
              <a:rPr sz="1600" spc="-15" dirty="0">
                <a:latin typeface="Arial"/>
                <a:cs typeface="Arial"/>
              </a:rPr>
              <a:t>у</a:t>
            </a:r>
            <a:r>
              <a:rPr sz="1600" spc="0" dirty="0">
                <a:latin typeface="Arial"/>
                <a:cs typeface="Arial"/>
              </a:rPr>
              <a:t>к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п</a:t>
            </a:r>
            <a:r>
              <a:rPr sz="1600" spc="0" dirty="0">
                <a:latin typeface="Arial"/>
                <a:cs typeface="Arial"/>
              </a:rPr>
              <a:t>лазма ге</a:t>
            </a:r>
            <a:r>
              <a:rPr sz="1600" spc="-5" dirty="0">
                <a:latin typeface="Arial"/>
                <a:cs typeface="Arial"/>
              </a:rPr>
              <a:t>н</a:t>
            </a:r>
            <a:r>
              <a:rPr sz="1600" spc="0" dirty="0">
                <a:latin typeface="Arial"/>
                <a:cs typeface="Arial"/>
              </a:rPr>
              <a:t>ера</a:t>
            </a:r>
            <a:r>
              <a:rPr sz="1600" spc="-10" dirty="0">
                <a:latin typeface="Arial"/>
                <a:cs typeface="Arial"/>
              </a:rPr>
              <a:t>т</a:t>
            </a:r>
            <a:r>
              <a:rPr sz="1600" spc="0" dirty="0">
                <a:latin typeface="Arial"/>
                <a:cs typeface="Arial"/>
              </a:rPr>
              <a:t>ору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A9391D9B-8BE0-41B1-B36C-DAACD61847D9}"/>
              </a:ext>
            </a:extLst>
          </p:cNvPr>
          <p:cNvSpPr txBox="1"/>
          <p:nvPr/>
        </p:nvSpPr>
        <p:spPr>
          <a:xfrm>
            <a:off x="438148" y="13962400"/>
            <a:ext cx="7121526" cy="7256125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000" spc="8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spc="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spc="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lang="ru-RU" sz="2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</a:t>
            </a:r>
            <a:r>
              <a:rPr lang="ru-RU" sz="2000" spc="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spc="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йжалар</a:t>
            </a:r>
            <a:r>
              <a:rPr lang="ru-RU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жыйынтыктар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488" marR="82055" algn="ctr">
              <a:tabLst>
                <a:tab pos="6908800" algn="l"/>
              </a:tabLs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488" algn="just">
              <a:lnSpc>
                <a:spcPts val="1966"/>
              </a:lnSpc>
              <a:spcBef>
                <a:spcPts val="49"/>
              </a:spcBef>
              <a:tabLst>
                <a:tab pos="690880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лл</a:t>
            </a:r>
            <a:r>
              <a:rPr lang="ru-RU"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дд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рин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наноб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чө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өрүн</a:t>
            </a:r>
            <a:r>
              <a:rPr lang="ru-RU"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лиши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</a:t>
            </a:r>
            <a:r>
              <a:rPr lang="ru-RU"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сперимен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алдык</a:t>
            </a:r>
            <a:r>
              <a:rPr lang="ru-RU"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</a:t>
            </a:r>
            <a:r>
              <a:rPr lang="ru-RU"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андылыгы</a:t>
            </a:r>
            <a:r>
              <a:rPr lang="ru-RU" sz="20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-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агы</a:t>
            </a:r>
            <a:r>
              <a:rPr lang="ru-RU"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үрөттө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рд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spc="-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</a:t>
            </a:r>
            <a:r>
              <a:rPr lang="ru-RU"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ru-RU"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</a:t>
            </a:r>
            <a:r>
              <a:rPr lang="ru-RU" sz="20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гис</a:t>
            </a:r>
            <a:r>
              <a:rPr lang="ru-RU"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spc="-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рд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lang="ru-RU"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гө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ия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лык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икал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касие</a:t>
            </a:r>
            <a:r>
              <a:rPr lang="ru-RU" sz="2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ерине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  </a:t>
            </a:r>
            <a:r>
              <a:rPr lang="ru-RU" sz="20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дө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жый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ктар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нд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ирок </a:t>
            </a:r>
            <a:r>
              <a:rPr lang="ru-RU"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 </a:t>
            </a:r>
            <a:r>
              <a:rPr lang="ru-RU"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наноб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рүн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өө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эң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чоң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r>
              <a:rPr lang="ru-RU"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r>
              <a:rPr lang="ru-RU"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лд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ял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0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ош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ндой</a:t>
            </a:r>
            <a:r>
              <a:rPr lang="ru-RU"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</a:t>
            </a:r>
            <a:r>
              <a:rPr lang="ru-RU"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лү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оң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лдын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физи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алык</a:t>
            </a:r>
            <a:r>
              <a:rPr lang="ru-RU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касиети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ендиги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болд</a:t>
            </a:r>
            <a:r>
              <a:rPr lang="ru-RU" sz="2000" spc="-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488">
              <a:lnSpc>
                <a:spcPts val="1966"/>
              </a:lnSpc>
              <a:spcBef>
                <a:spcPts val="49"/>
              </a:spcBef>
              <a:tabLst>
                <a:tab pos="6908800" algn="l"/>
              </a:tabLs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488">
              <a:lnSpc>
                <a:spcPts val="1966"/>
              </a:lnSpc>
              <a:spcBef>
                <a:spcPts val="49"/>
              </a:spcBef>
              <a:tabLst>
                <a:tab pos="6908800" algn="l"/>
              </a:tabLs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488">
              <a:lnSpc>
                <a:spcPts val="1966"/>
              </a:lnSpc>
              <a:spcBef>
                <a:spcPts val="49"/>
              </a:spcBef>
              <a:tabLst>
                <a:tab pos="6908800" algn="l"/>
              </a:tabLs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488">
              <a:lnSpc>
                <a:spcPts val="1966"/>
              </a:lnSpc>
              <a:spcBef>
                <a:spcPts val="49"/>
              </a:spcBef>
              <a:tabLst>
                <a:tab pos="6908800" algn="l"/>
              </a:tabLs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488">
              <a:lnSpc>
                <a:spcPts val="1966"/>
              </a:lnSpc>
              <a:spcBef>
                <a:spcPts val="49"/>
              </a:spcBef>
              <a:tabLst>
                <a:tab pos="6908800" algn="l"/>
              </a:tabLs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488">
              <a:lnSpc>
                <a:spcPts val="1966"/>
              </a:lnSpc>
              <a:spcBef>
                <a:spcPts val="49"/>
              </a:spcBef>
              <a:tabLst>
                <a:tab pos="6908800" algn="l"/>
              </a:tabLs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488">
              <a:lnSpc>
                <a:spcPts val="1966"/>
              </a:lnSpc>
              <a:spcBef>
                <a:spcPts val="49"/>
              </a:spcBef>
              <a:tabLst>
                <a:tab pos="6908800" algn="l"/>
              </a:tabLs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488">
              <a:lnSpc>
                <a:spcPts val="1966"/>
              </a:lnSpc>
              <a:spcBef>
                <a:spcPts val="49"/>
              </a:spcBef>
              <a:tabLst>
                <a:tab pos="6908800" algn="l"/>
              </a:tabLs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488">
              <a:lnSpc>
                <a:spcPts val="1966"/>
              </a:lnSpc>
              <a:spcBef>
                <a:spcPts val="49"/>
              </a:spcBef>
              <a:tabLst>
                <a:tab pos="6908800" algn="l"/>
              </a:tabLs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488">
              <a:lnSpc>
                <a:spcPts val="1966"/>
              </a:lnSpc>
              <a:spcBef>
                <a:spcPts val="49"/>
              </a:spcBef>
              <a:tabLst>
                <a:tab pos="6908800" algn="l"/>
              </a:tabLs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488">
              <a:lnSpc>
                <a:spcPts val="1966"/>
              </a:lnSpc>
              <a:spcBef>
                <a:spcPts val="49"/>
              </a:spcBef>
              <a:tabLst>
                <a:tab pos="6908800" algn="l"/>
              </a:tabLs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488">
              <a:lnSpc>
                <a:spcPts val="1966"/>
              </a:lnSpc>
              <a:spcBef>
                <a:spcPts val="49"/>
              </a:spcBef>
              <a:tabLst>
                <a:tab pos="6908800" algn="l"/>
              </a:tabLs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488">
              <a:lnSpc>
                <a:spcPts val="1966"/>
              </a:lnSpc>
              <a:spcBef>
                <a:spcPts val="49"/>
              </a:spcBef>
              <a:tabLst>
                <a:tab pos="6908800" algn="l"/>
              </a:tabLs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488">
              <a:lnSpc>
                <a:spcPts val="1966"/>
              </a:lnSpc>
              <a:spcBef>
                <a:spcPts val="49"/>
              </a:spcBef>
              <a:tabLst>
                <a:tab pos="6908800" algn="l"/>
              </a:tabLs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488">
              <a:lnSpc>
                <a:spcPts val="1966"/>
              </a:lnSpc>
              <a:spcBef>
                <a:spcPts val="49"/>
              </a:spcBef>
              <a:tabLst>
                <a:tab pos="6908800" algn="l"/>
              </a:tabLs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488">
              <a:lnSpc>
                <a:spcPts val="1966"/>
              </a:lnSpc>
              <a:spcBef>
                <a:spcPts val="49"/>
              </a:spcBef>
              <a:tabLst>
                <a:tab pos="6908800" algn="l"/>
              </a:tabLst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</a:t>
            </a:r>
            <a:r>
              <a:rPr lang="ru-RU" sz="20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рө</a:t>
            </a:r>
            <a:r>
              <a:rPr lang="ru-RU" sz="2000" b="1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ru-RU" sz="2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обөлүкчөлөрдү</a:t>
            </a:r>
            <a:r>
              <a:rPr lang="ru-RU"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икаларда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икада</a:t>
            </a:r>
            <a:r>
              <a:rPr lang="ru-RU" sz="2000" spc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колдо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488">
              <a:lnSpc>
                <a:spcPts val="1966"/>
              </a:lnSpc>
              <a:spcBef>
                <a:spcPts val="49"/>
              </a:spcBef>
              <a:tabLst>
                <a:tab pos="6908800" algn="l"/>
              </a:tabLst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60">
            <a:extLst>
              <a:ext uri="{FF2B5EF4-FFF2-40B4-BE49-F238E27FC236}">
                <a16:creationId xmlns:a16="http://schemas.microsoft.com/office/drawing/2014/main" id="{3E40D7AF-3141-4E99-939D-EE3F4CF0F406}"/>
              </a:ext>
            </a:extLst>
          </p:cNvPr>
          <p:cNvSpPr/>
          <p:nvPr/>
        </p:nvSpPr>
        <p:spPr>
          <a:xfrm>
            <a:off x="6944794" y="10024684"/>
            <a:ext cx="2550154" cy="26525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61">
            <a:extLst>
              <a:ext uri="{FF2B5EF4-FFF2-40B4-BE49-F238E27FC236}">
                <a16:creationId xmlns:a16="http://schemas.microsoft.com/office/drawing/2014/main" id="{B2124388-2A44-4838-A2A6-62596DEB04D0}"/>
              </a:ext>
            </a:extLst>
          </p:cNvPr>
          <p:cNvSpPr/>
          <p:nvPr/>
        </p:nvSpPr>
        <p:spPr>
          <a:xfrm>
            <a:off x="9580049" y="10017472"/>
            <a:ext cx="2571790" cy="26597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62">
            <a:extLst>
              <a:ext uri="{FF2B5EF4-FFF2-40B4-BE49-F238E27FC236}">
                <a16:creationId xmlns:a16="http://schemas.microsoft.com/office/drawing/2014/main" id="{B48263C5-7AC7-4237-BF43-6DFD2DBBD810}"/>
              </a:ext>
            </a:extLst>
          </p:cNvPr>
          <p:cNvSpPr/>
          <p:nvPr/>
        </p:nvSpPr>
        <p:spPr>
          <a:xfrm>
            <a:off x="12235498" y="10031896"/>
            <a:ext cx="2570347" cy="26597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63">
            <a:extLst>
              <a:ext uri="{FF2B5EF4-FFF2-40B4-BE49-F238E27FC236}">
                <a16:creationId xmlns:a16="http://schemas.microsoft.com/office/drawing/2014/main" id="{AE584C78-0DB2-433D-817E-BEF773C5055C}"/>
              </a:ext>
            </a:extLst>
          </p:cNvPr>
          <p:cNvSpPr txBox="1"/>
          <p:nvPr/>
        </p:nvSpPr>
        <p:spPr>
          <a:xfrm>
            <a:off x="8890023" y="12623763"/>
            <a:ext cx="4252887" cy="6097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92480" marR="12700" indent="-780415">
              <a:lnSpc>
                <a:spcPct val="100600"/>
              </a:lnSpc>
            </a:pPr>
            <a:r>
              <a:rPr sz="950" b="1" dirty="0">
                <a:latin typeface="Arial"/>
                <a:cs typeface="Arial"/>
              </a:rPr>
              <a:t>Сү</a:t>
            </a:r>
            <a:r>
              <a:rPr sz="950" b="1" spc="-5" dirty="0">
                <a:latin typeface="Arial"/>
                <a:cs typeface="Arial"/>
              </a:rPr>
              <a:t>рө</a:t>
            </a:r>
            <a:r>
              <a:rPr sz="950" b="1" spc="0" dirty="0">
                <a:latin typeface="Arial"/>
                <a:cs typeface="Arial"/>
              </a:rPr>
              <a:t>т</a:t>
            </a:r>
            <a:r>
              <a:rPr sz="950" b="1" spc="-5" dirty="0">
                <a:latin typeface="Arial"/>
                <a:cs typeface="Arial"/>
              </a:rPr>
              <a:t> </a:t>
            </a:r>
            <a:r>
              <a:rPr sz="950" b="1" spc="0" dirty="0">
                <a:latin typeface="Arial"/>
                <a:cs typeface="Arial"/>
              </a:rPr>
              <a:t>9.</a:t>
            </a:r>
            <a:r>
              <a:rPr sz="950" b="1" spc="-10" dirty="0">
                <a:latin typeface="Arial"/>
                <a:cs typeface="Arial"/>
              </a:rPr>
              <a:t> </a:t>
            </a:r>
            <a:r>
              <a:rPr sz="950" spc="0" dirty="0">
                <a:latin typeface="Arial"/>
                <a:cs typeface="Arial"/>
              </a:rPr>
              <a:t>Алюми</a:t>
            </a:r>
            <a:r>
              <a:rPr sz="950" spc="-5" dirty="0">
                <a:latin typeface="Arial"/>
                <a:cs typeface="Arial"/>
              </a:rPr>
              <a:t>н</a:t>
            </a:r>
            <a:r>
              <a:rPr sz="950" spc="0" dirty="0">
                <a:latin typeface="Arial"/>
                <a:cs typeface="Arial"/>
              </a:rPr>
              <a:t>ий,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0" dirty="0">
                <a:latin typeface="Arial"/>
                <a:cs typeface="Arial"/>
              </a:rPr>
              <a:t>жез жа</a:t>
            </a:r>
            <a:r>
              <a:rPr sz="950" spc="-5" dirty="0">
                <a:latin typeface="Arial"/>
                <a:cs typeface="Arial"/>
              </a:rPr>
              <a:t>н</a:t>
            </a:r>
            <a:r>
              <a:rPr sz="950" spc="0" dirty="0">
                <a:latin typeface="Arial"/>
                <a:cs typeface="Arial"/>
              </a:rPr>
              <a:t>а ци</a:t>
            </a:r>
            <a:r>
              <a:rPr sz="950" spc="-5" dirty="0">
                <a:latin typeface="Arial"/>
                <a:cs typeface="Arial"/>
              </a:rPr>
              <a:t>н</a:t>
            </a:r>
            <a:r>
              <a:rPr sz="950" spc="0" dirty="0">
                <a:latin typeface="Arial"/>
                <a:cs typeface="Arial"/>
              </a:rPr>
              <a:t>к</a:t>
            </a:r>
            <a:r>
              <a:rPr sz="950" spc="5" dirty="0">
                <a:latin typeface="Arial"/>
                <a:cs typeface="Arial"/>
              </a:rPr>
              <a:t> </a:t>
            </a:r>
            <a:r>
              <a:rPr sz="950" spc="0" dirty="0">
                <a:latin typeface="Arial"/>
                <a:cs typeface="Arial"/>
              </a:rPr>
              <a:t>ме</a:t>
            </a:r>
            <a:r>
              <a:rPr sz="950" spc="-10" dirty="0">
                <a:latin typeface="Arial"/>
                <a:cs typeface="Arial"/>
              </a:rPr>
              <a:t>т</a:t>
            </a:r>
            <a:r>
              <a:rPr sz="950" spc="0" dirty="0">
                <a:latin typeface="Arial"/>
                <a:cs typeface="Arial"/>
              </a:rPr>
              <a:t>аллдар</a:t>
            </a:r>
            <a:r>
              <a:rPr sz="950" spc="-5" dirty="0">
                <a:latin typeface="Arial"/>
                <a:cs typeface="Arial"/>
              </a:rPr>
              <a:t>ын</a:t>
            </a:r>
            <a:r>
              <a:rPr sz="950" spc="0" dirty="0">
                <a:latin typeface="Arial"/>
                <a:cs typeface="Arial"/>
              </a:rPr>
              <a:t>ан</a:t>
            </a:r>
            <a:r>
              <a:rPr sz="950" spc="15" dirty="0">
                <a:latin typeface="Arial"/>
                <a:cs typeface="Arial"/>
              </a:rPr>
              <a:t> </a:t>
            </a:r>
            <a:r>
              <a:rPr sz="950" spc="0" dirty="0">
                <a:latin typeface="Arial"/>
                <a:cs typeface="Arial"/>
              </a:rPr>
              <a:t>си</a:t>
            </a:r>
            <a:r>
              <a:rPr sz="950" spc="-5" dirty="0">
                <a:latin typeface="Arial"/>
                <a:cs typeface="Arial"/>
              </a:rPr>
              <a:t>н</a:t>
            </a:r>
            <a:r>
              <a:rPr sz="950" spc="-10" dirty="0">
                <a:latin typeface="Arial"/>
                <a:cs typeface="Arial"/>
              </a:rPr>
              <a:t>т</a:t>
            </a:r>
            <a:r>
              <a:rPr sz="950" spc="0" dirty="0">
                <a:latin typeface="Arial"/>
                <a:cs typeface="Arial"/>
              </a:rPr>
              <a:t>езделген </a:t>
            </a:r>
            <a:r>
              <a:rPr sz="1600" spc="-5" dirty="0">
                <a:latin typeface="Arial"/>
                <a:cs typeface="Arial"/>
              </a:rPr>
              <a:t>н</a:t>
            </a:r>
            <a:r>
              <a:rPr sz="1600" spc="0" dirty="0">
                <a:latin typeface="Arial"/>
                <a:cs typeface="Arial"/>
              </a:rPr>
              <a:t>а</a:t>
            </a:r>
            <a:r>
              <a:rPr sz="1600" spc="-5" dirty="0">
                <a:latin typeface="Arial"/>
                <a:cs typeface="Arial"/>
              </a:rPr>
              <a:t>н</a:t>
            </a:r>
            <a:r>
              <a:rPr sz="1600" spc="0" dirty="0">
                <a:latin typeface="Arial"/>
                <a:cs typeface="Arial"/>
              </a:rPr>
              <a:t>обөлүкчөлөрдүк</a:t>
            </a:r>
            <a:r>
              <a:rPr sz="950" spc="-15" dirty="0">
                <a:latin typeface="Arial"/>
                <a:cs typeface="Arial"/>
              </a:rPr>
              <a:t> </a:t>
            </a:r>
            <a:r>
              <a:rPr sz="950" spc="0" dirty="0">
                <a:latin typeface="Arial"/>
                <a:cs typeface="Arial"/>
              </a:rPr>
              <a:t>к</a:t>
            </a:r>
            <a:r>
              <a:rPr sz="950" spc="-10" dirty="0">
                <a:latin typeface="Arial"/>
                <a:cs typeface="Arial"/>
              </a:rPr>
              <a:t>у</a:t>
            </a:r>
            <a:r>
              <a:rPr sz="950" spc="0" dirty="0">
                <a:latin typeface="Arial"/>
                <a:cs typeface="Arial"/>
              </a:rPr>
              <a:t>рамдык</a:t>
            </a:r>
            <a:r>
              <a:rPr sz="950" spc="-5" dirty="0">
                <a:latin typeface="Arial"/>
                <a:cs typeface="Arial"/>
              </a:rPr>
              <a:t> </a:t>
            </a:r>
            <a:r>
              <a:rPr sz="950" spc="0" dirty="0">
                <a:latin typeface="Arial"/>
                <a:cs typeface="Arial"/>
              </a:rPr>
              <a:t>а</a:t>
            </a:r>
            <a:r>
              <a:rPr sz="950" spc="-5" dirty="0">
                <a:latin typeface="Arial"/>
                <a:cs typeface="Arial"/>
              </a:rPr>
              <a:t>н</a:t>
            </a:r>
            <a:r>
              <a:rPr sz="950" spc="0" dirty="0">
                <a:latin typeface="Arial"/>
                <a:cs typeface="Arial"/>
              </a:rPr>
              <a:t>али</a:t>
            </a:r>
            <a:r>
              <a:rPr sz="950" spc="5" dirty="0">
                <a:latin typeface="Arial"/>
                <a:cs typeface="Arial"/>
              </a:rPr>
              <a:t>з</a:t>
            </a:r>
            <a:r>
              <a:rPr sz="950" spc="0" dirty="0">
                <a:latin typeface="Arial"/>
                <a:cs typeface="Arial"/>
              </a:rPr>
              <a:t>и</a:t>
            </a:r>
            <a:endParaRPr sz="950" dirty="0">
              <a:latin typeface="Arial"/>
              <a:cs typeface="Arial"/>
            </a:endParaRP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7ECDC2C9-57C8-4426-A113-2D7AFF21120C}"/>
              </a:ext>
            </a:extLst>
          </p:cNvPr>
          <p:cNvSpPr txBox="1"/>
          <p:nvPr/>
        </p:nvSpPr>
        <p:spPr>
          <a:xfrm>
            <a:off x="7777973" y="13962399"/>
            <a:ext cx="7121526" cy="3615475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88900" algn="ctr">
              <a:lnSpc>
                <a:spcPct val="100000"/>
              </a:lnSpc>
            </a:pPr>
            <a:r>
              <a:rPr lang="ru-RU" sz="2000" spc="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</a:t>
            </a:r>
            <a:r>
              <a:rPr lang="ru-RU" sz="2000" spc="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000" spc="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spc="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нтык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</a:t>
            </a:r>
            <a:r>
              <a:rPr lang="ru-RU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ru-RU" sz="2000" spc="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</a:t>
            </a:r>
            <a:r>
              <a:rPr lang="ru-RU" sz="2000" spc="-8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488" marR="82055" algn="ctr">
              <a:tabLst>
                <a:tab pos="6908800" algn="l"/>
              </a:tabLs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2700" indent="346075" algn="just">
              <a:lnSpc>
                <a:spcPct val="99400"/>
              </a:lnSpc>
            </a:pP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нд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үс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инжен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үн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лү</a:t>
            </a:r>
            <a:r>
              <a:rPr lang="ru-RU"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лө</a:t>
            </a:r>
            <a:r>
              <a:rPr lang="ru-RU" sz="2000" spc="-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</a:t>
            </a:r>
            <a:r>
              <a:rPr lang="ru-RU"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дөө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  <a:r>
              <a:rPr lang="ru-RU" sz="20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ою</a:t>
            </a:r>
            <a:r>
              <a:rPr lang="ru-RU"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изилдөө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sz="20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ru-RU" sz="2000" spc="-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иги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spc="-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spc="-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лү</a:t>
            </a:r>
            <a:r>
              <a:rPr lang="ru-RU"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лө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  <a:r>
              <a:rPr lang="ru-RU" sz="20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дын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ңы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лык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</a:t>
            </a:r>
            <a:r>
              <a:rPr lang="ru-RU"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spc="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лык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ңы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</a:t>
            </a:r>
            <a:r>
              <a:rPr lang="ru-RU" sz="2000" spc="-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зүп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ици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ңы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лыш</a:t>
            </a:r>
            <a:r>
              <a:rPr lang="ru-RU"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лып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spc="-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нд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гы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аар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spc="-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ru-RU" sz="20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000" spc="-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000" spc="-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лүкч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0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</a:t>
            </a:r>
            <a:r>
              <a:rPr lang="ru-RU" sz="2000" spc="-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дө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дөн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spc="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  <a:r>
              <a:rPr lang="ru-RU" sz="20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spc="-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spc="-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-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000" spc="-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нда</a:t>
            </a:r>
            <a:r>
              <a:rPr lang="ru-RU" sz="20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изилдөө</a:t>
            </a:r>
            <a:r>
              <a:rPr lang="ru-RU" sz="20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488">
              <a:lnSpc>
                <a:spcPts val="1966"/>
              </a:lnSpc>
              <a:spcBef>
                <a:spcPts val="49"/>
              </a:spcBef>
              <a:tabLst>
                <a:tab pos="6908800" algn="l"/>
              </a:tabLst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52">
            <a:extLst>
              <a:ext uri="{FF2B5EF4-FFF2-40B4-BE49-F238E27FC236}">
                <a16:creationId xmlns:a16="http://schemas.microsoft.com/office/drawing/2014/main" id="{43B90D2D-E1E5-4C00-98F7-209582AFA299}"/>
              </a:ext>
            </a:extLst>
          </p:cNvPr>
          <p:cNvSpPr/>
          <p:nvPr/>
        </p:nvSpPr>
        <p:spPr>
          <a:xfrm>
            <a:off x="4706188" y="18470225"/>
            <a:ext cx="1702025" cy="11611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53">
            <a:extLst>
              <a:ext uri="{FF2B5EF4-FFF2-40B4-BE49-F238E27FC236}">
                <a16:creationId xmlns:a16="http://schemas.microsoft.com/office/drawing/2014/main" id="{F1230AC2-49A2-4D7A-8B9C-968CD9B4ACC9}"/>
              </a:ext>
            </a:extLst>
          </p:cNvPr>
          <p:cNvSpPr/>
          <p:nvPr/>
        </p:nvSpPr>
        <p:spPr>
          <a:xfrm>
            <a:off x="3030125" y="18450032"/>
            <a:ext cx="1676062" cy="118132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54">
            <a:extLst>
              <a:ext uri="{FF2B5EF4-FFF2-40B4-BE49-F238E27FC236}">
                <a16:creationId xmlns:a16="http://schemas.microsoft.com/office/drawing/2014/main" id="{1F566BC0-3583-46AD-A8F2-5C9B5A0B81E2}"/>
              </a:ext>
            </a:extLst>
          </p:cNvPr>
          <p:cNvSpPr/>
          <p:nvPr/>
        </p:nvSpPr>
        <p:spPr>
          <a:xfrm>
            <a:off x="2999835" y="17234093"/>
            <a:ext cx="1143819" cy="121593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55">
            <a:extLst>
              <a:ext uri="{FF2B5EF4-FFF2-40B4-BE49-F238E27FC236}">
                <a16:creationId xmlns:a16="http://schemas.microsoft.com/office/drawing/2014/main" id="{0DC9344D-1605-446C-A7F7-D8933186862D}"/>
              </a:ext>
            </a:extLst>
          </p:cNvPr>
          <p:cNvSpPr/>
          <p:nvPr/>
        </p:nvSpPr>
        <p:spPr>
          <a:xfrm>
            <a:off x="1538689" y="17228323"/>
            <a:ext cx="1468357" cy="248524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56">
            <a:extLst>
              <a:ext uri="{FF2B5EF4-FFF2-40B4-BE49-F238E27FC236}">
                <a16:creationId xmlns:a16="http://schemas.microsoft.com/office/drawing/2014/main" id="{8C4B2D09-5145-4C0C-A137-A8690666B150}"/>
              </a:ext>
            </a:extLst>
          </p:cNvPr>
          <p:cNvSpPr/>
          <p:nvPr/>
        </p:nvSpPr>
        <p:spPr>
          <a:xfrm>
            <a:off x="1535805" y="19631353"/>
            <a:ext cx="4860870" cy="12505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57">
            <a:extLst>
              <a:ext uri="{FF2B5EF4-FFF2-40B4-BE49-F238E27FC236}">
                <a16:creationId xmlns:a16="http://schemas.microsoft.com/office/drawing/2014/main" id="{91C9EEE4-9B4B-4141-9916-ED483FA36FAE}"/>
              </a:ext>
            </a:extLst>
          </p:cNvPr>
          <p:cNvSpPr/>
          <p:nvPr/>
        </p:nvSpPr>
        <p:spPr>
          <a:xfrm>
            <a:off x="4129230" y="17229766"/>
            <a:ext cx="2267444" cy="12404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">
            <a:extLst>
              <a:ext uri="{FF2B5EF4-FFF2-40B4-BE49-F238E27FC236}">
                <a16:creationId xmlns:a16="http://schemas.microsoft.com/office/drawing/2014/main" id="{3C6FEEEF-ACF2-4F5C-A68E-0DD3F7524652}"/>
              </a:ext>
            </a:extLst>
          </p:cNvPr>
          <p:cNvSpPr txBox="1"/>
          <p:nvPr/>
        </p:nvSpPr>
        <p:spPr>
          <a:xfrm>
            <a:off x="7777973" y="18074009"/>
            <a:ext cx="7121526" cy="3144516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000" spc="-5" dirty="0" err="1">
                <a:latin typeface="Segoe UI"/>
                <a:cs typeface="Segoe UI"/>
              </a:rPr>
              <a:t>К</a:t>
            </a:r>
            <a:r>
              <a:rPr lang="ru-RU" sz="2000" spc="20" dirty="0" err="1">
                <a:latin typeface="Segoe UI"/>
                <a:cs typeface="Segoe UI"/>
              </a:rPr>
              <a:t>ол</a:t>
            </a:r>
            <a:r>
              <a:rPr lang="ru-RU" sz="2000" spc="15" dirty="0" err="1">
                <a:latin typeface="Segoe UI"/>
                <a:cs typeface="Segoe UI"/>
              </a:rPr>
              <a:t>д</a:t>
            </a:r>
            <a:r>
              <a:rPr lang="ru-RU" sz="2000" spc="25" dirty="0" err="1">
                <a:latin typeface="Segoe UI"/>
                <a:cs typeface="Segoe UI"/>
              </a:rPr>
              <a:t>о</a:t>
            </a:r>
            <a:r>
              <a:rPr lang="ru-RU" sz="2000" spc="15" dirty="0" err="1">
                <a:latin typeface="Segoe UI"/>
                <a:cs typeface="Segoe UI"/>
              </a:rPr>
              <a:t>н</a:t>
            </a:r>
            <a:r>
              <a:rPr lang="ru-RU" sz="2000" spc="-80" dirty="0" err="1">
                <a:latin typeface="Segoe UI"/>
                <a:cs typeface="Segoe UI"/>
              </a:rPr>
              <a:t>у</a:t>
            </a:r>
            <a:r>
              <a:rPr lang="ru-RU" sz="2000" spc="15" dirty="0" err="1">
                <a:latin typeface="Segoe UI"/>
                <a:cs typeface="Segoe UI"/>
              </a:rPr>
              <a:t>л</a:t>
            </a:r>
            <a:r>
              <a:rPr lang="ru-RU" sz="2000" spc="-50" dirty="0" err="1">
                <a:latin typeface="Segoe UI"/>
                <a:cs typeface="Segoe UI"/>
              </a:rPr>
              <a:t>г</a:t>
            </a:r>
            <a:r>
              <a:rPr lang="ru-RU" sz="2000" spc="15" dirty="0" err="1">
                <a:latin typeface="Segoe UI"/>
                <a:cs typeface="Segoe UI"/>
              </a:rPr>
              <a:t>ан</a:t>
            </a:r>
            <a:r>
              <a:rPr lang="ru-RU" sz="2000" spc="-15" dirty="0">
                <a:latin typeface="Segoe UI"/>
                <a:cs typeface="Segoe UI"/>
              </a:rPr>
              <a:t> </a:t>
            </a:r>
            <a:r>
              <a:rPr lang="ru-RU" sz="2000" spc="15" dirty="0" err="1">
                <a:latin typeface="Segoe UI"/>
                <a:cs typeface="Segoe UI"/>
              </a:rPr>
              <a:t>ад</a:t>
            </a:r>
            <a:r>
              <a:rPr lang="ru-RU" sz="2000" spc="20" dirty="0" err="1">
                <a:latin typeface="Segoe UI"/>
                <a:cs typeface="Segoe UI"/>
              </a:rPr>
              <a:t>а</a:t>
            </a:r>
            <a:r>
              <a:rPr lang="ru-RU" sz="2000" spc="15" dirty="0" err="1">
                <a:latin typeface="Segoe UI"/>
                <a:cs typeface="Segoe UI"/>
              </a:rPr>
              <a:t>бия</a:t>
            </a:r>
            <a:r>
              <a:rPr lang="ru-RU" sz="2000" spc="20" dirty="0" err="1">
                <a:latin typeface="Segoe UI"/>
                <a:cs typeface="Segoe UI"/>
              </a:rPr>
              <a:t>т</a:t>
            </a:r>
            <a:r>
              <a:rPr lang="ru-RU" sz="2000" spc="15" dirty="0" err="1">
                <a:latin typeface="Segoe UI"/>
                <a:cs typeface="Segoe UI"/>
              </a:rPr>
              <a:t>тар</a:t>
            </a:r>
            <a:endParaRPr lang="ru-RU" sz="2000" dirty="0">
              <a:latin typeface="Segoe UI"/>
              <a:cs typeface="Segoe UI"/>
            </a:endParaRPr>
          </a:p>
          <a:p>
            <a:pPr marL="217488" marR="82055" algn="ctr">
              <a:tabLst>
                <a:tab pos="6908800" algn="l"/>
              </a:tabLs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buFont typeface="+mj-lt"/>
              <a:buAutoNum type="arabicPeriod"/>
            </a:pPr>
            <a:r>
              <a:rPr lang="ky-KG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Altıntaş</a:t>
            </a:r>
            <a:r>
              <a:rPr lang="ky-KG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İ., </a:t>
            </a:r>
            <a:r>
              <a:rPr lang="ky-KG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Introduction</a:t>
            </a:r>
            <a:r>
              <a:rPr lang="ky-KG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y-KG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ky-KG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y-KG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disoriented</a:t>
            </a:r>
            <a:r>
              <a:rPr lang="ky-KG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y-KG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knot</a:t>
            </a:r>
            <a:r>
              <a:rPr lang="ky-KG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y-KG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theory</a:t>
            </a:r>
            <a:r>
              <a:rPr lang="ky-KG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y-KG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Open</a:t>
            </a:r>
            <a:r>
              <a:rPr lang="ky-KG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y-KG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Mathematics</a:t>
            </a:r>
            <a:r>
              <a:rPr lang="ky-KG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16, 346–35, 2018.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buFont typeface="+mj-lt"/>
              <a:buAutoNum type="arabicPeriod"/>
            </a:pPr>
            <a:r>
              <a:rPr lang="ky-KG" sz="1800" b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Aktaş</a:t>
            </a:r>
            <a:r>
              <a:rPr lang="ky-KG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N.,</a:t>
            </a:r>
            <a:r>
              <a:rPr lang="ky-KG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y-KG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Boyacı</a:t>
            </a:r>
            <a:r>
              <a:rPr lang="ky-KG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İ.H., </a:t>
            </a:r>
            <a:r>
              <a:rPr lang="ky-KG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Mutlu</a:t>
            </a:r>
            <a:r>
              <a:rPr lang="ky-KG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M. </a:t>
            </a:r>
            <a:r>
              <a:rPr lang="ky-KG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ky-KG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y-KG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Tanyolaç</a:t>
            </a:r>
            <a:r>
              <a:rPr lang="ky-KG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A., </a:t>
            </a:r>
            <a:r>
              <a:rPr lang="ky-KG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Optimization</a:t>
            </a:r>
            <a:r>
              <a:rPr lang="ky-KG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of </a:t>
            </a:r>
            <a:r>
              <a:rPr lang="ky-KG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lactose</a:t>
            </a:r>
            <a:r>
              <a:rPr lang="ky-KG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y-KG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utilization</a:t>
            </a:r>
            <a:r>
              <a:rPr lang="ky-KG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ky-KG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deproteinated</a:t>
            </a:r>
            <a:r>
              <a:rPr lang="ky-KG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y-KG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whey</a:t>
            </a:r>
            <a:r>
              <a:rPr lang="ky-KG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y-KG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ky-KG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y-KG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Kluyveromyces</a:t>
            </a:r>
            <a:r>
              <a:rPr lang="ky-KG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y-KG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marxianus</a:t>
            </a:r>
            <a:r>
              <a:rPr lang="ky-KG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y-KG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using</a:t>
            </a:r>
            <a:r>
              <a:rPr lang="ky-KG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y-KG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response</a:t>
            </a:r>
            <a:r>
              <a:rPr lang="ky-KG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y-KG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surface</a:t>
            </a:r>
            <a:r>
              <a:rPr lang="ky-KG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y-KG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methodology</a:t>
            </a:r>
            <a:r>
              <a:rPr lang="ky-KG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(RSM), </a:t>
            </a:r>
            <a:r>
              <a:rPr lang="ky-KG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Bioresource</a:t>
            </a:r>
            <a:r>
              <a:rPr lang="ky-KG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y-KG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Technology</a:t>
            </a:r>
            <a:r>
              <a:rPr lang="ky-KG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97, 18, 2252-2259, 2006.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hangingPunct="0">
              <a:buFont typeface="+mj-lt"/>
              <a:buAutoNum type="arabicPeriod"/>
            </a:pPr>
            <a:r>
              <a:rPr lang="en-US" sz="1800" b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Omurzak</a:t>
            </a:r>
            <a:r>
              <a:rPr lang="en-US" sz="1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E., et al, </a:t>
            </a:r>
            <a:r>
              <a:rPr lang="en-US" sz="1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Wurtzite-type ZnS nanoparticles by pulsed electric discharge, Nanotechnology, 22, 365602, 2011. </a:t>
            </a: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17488">
              <a:lnSpc>
                <a:spcPts val="1966"/>
              </a:lnSpc>
              <a:spcBef>
                <a:spcPts val="49"/>
              </a:spcBef>
              <a:tabLst>
                <a:tab pos="6908800" algn="l"/>
              </a:tabLst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8114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442</Words>
  <Application>Microsoft Office PowerPoint</Application>
  <PresentationFormat>Произвольный</PresentationFormat>
  <Paragraphs>48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UI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Эмил ОМУРЗАК</dc:creator>
  <cp:lastModifiedBy>Эмил ОМУРЗАК</cp:lastModifiedBy>
  <cp:revision>2</cp:revision>
  <dcterms:created xsi:type="dcterms:W3CDTF">2023-04-05T05:59:02Z</dcterms:created>
  <dcterms:modified xsi:type="dcterms:W3CDTF">2023-04-05T06:54:10Z</dcterms:modified>
</cp:coreProperties>
</file>